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69" r:id="rId4"/>
    <p:sldId id="261" r:id="rId5"/>
    <p:sldId id="262" r:id="rId6"/>
    <p:sldId id="264" r:id="rId7"/>
    <p:sldId id="303" r:id="rId8"/>
    <p:sldId id="295" r:id="rId9"/>
    <p:sldId id="265" r:id="rId10"/>
    <p:sldId id="282" r:id="rId11"/>
    <p:sldId id="276" r:id="rId12"/>
    <p:sldId id="277" r:id="rId13"/>
    <p:sldId id="278" r:id="rId14"/>
    <p:sldId id="304" r:id="rId15"/>
    <p:sldId id="279" r:id="rId16"/>
    <p:sldId id="293" r:id="rId17"/>
    <p:sldId id="296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70" r:id="rId28"/>
    <p:sldId id="297" r:id="rId29"/>
    <p:sldId id="298" r:id="rId30"/>
    <p:sldId id="299" r:id="rId31"/>
    <p:sldId id="301" r:id="rId32"/>
    <p:sldId id="305" r:id="rId33"/>
    <p:sldId id="306" r:id="rId34"/>
    <p:sldId id="307" r:id="rId35"/>
    <p:sldId id="308" r:id="rId36"/>
  </p:sldIdLst>
  <p:sldSz cx="12192000" cy="6858000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3A37F-E658-4F9C-9A93-C2FB8EE88F56}" type="datetimeFigureOut">
              <a:rPr lang="sk-SK" smtClean="0"/>
              <a:t>11. 12. 2019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95E11-D698-450F-9021-7D389F2819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9326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31CE2-288A-4688-A973-226BD3BE37DD}" type="datetimeFigureOut">
              <a:rPr lang="sk-SK" smtClean="0"/>
              <a:t>11. 12. 2019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A4CBF-0A0F-4C92-8B91-21FEA85F1D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630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604F-6069-47A7-BC4A-C1382795CCE6}" type="datetimeFigureOut">
              <a:rPr lang="sk-SK" smtClean="0"/>
              <a:t>11. 12. 2019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C606-0B34-4BEF-BA68-519FF7AAEA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0293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604F-6069-47A7-BC4A-C1382795CCE6}" type="datetimeFigureOut">
              <a:rPr lang="sk-SK" smtClean="0"/>
              <a:t>11. 12. 2019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C606-0B34-4BEF-BA68-519FF7AAEA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990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604F-6069-47A7-BC4A-C1382795CCE6}" type="datetimeFigureOut">
              <a:rPr lang="sk-SK" smtClean="0"/>
              <a:t>11. 12. 2019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C606-0B34-4BEF-BA68-519FF7AAEA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062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604F-6069-47A7-BC4A-C1382795CCE6}" type="datetimeFigureOut">
              <a:rPr lang="sk-SK" smtClean="0"/>
              <a:t>11. 12. 2019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C606-0B34-4BEF-BA68-519FF7AAEA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7924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604F-6069-47A7-BC4A-C1382795CCE6}" type="datetimeFigureOut">
              <a:rPr lang="sk-SK" smtClean="0"/>
              <a:t>11. 12. 2019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C606-0B34-4BEF-BA68-519FF7AAEA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317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604F-6069-47A7-BC4A-C1382795CCE6}" type="datetimeFigureOut">
              <a:rPr lang="sk-SK" smtClean="0"/>
              <a:t>11. 12. 2019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C606-0B34-4BEF-BA68-519FF7AAEA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92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604F-6069-47A7-BC4A-C1382795CCE6}" type="datetimeFigureOut">
              <a:rPr lang="sk-SK" smtClean="0"/>
              <a:t>11. 12. 2019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C606-0B34-4BEF-BA68-519FF7AAEA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249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604F-6069-47A7-BC4A-C1382795CCE6}" type="datetimeFigureOut">
              <a:rPr lang="sk-SK" smtClean="0"/>
              <a:t>11. 12. 2019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C606-0B34-4BEF-BA68-519FF7AAEA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385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604F-6069-47A7-BC4A-C1382795CCE6}" type="datetimeFigureOut">
              <a:rPr lang="sk-SK" smtClean="0"/>
              <a:t>11. 12. 2019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C606-0B34-4BEF-BA68-519FF7AAEA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776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604F-6069-47A7-BC4A-C1382795CCE6}" type="datetimeFigureOut">
              <a:rPr lang="sk-SK" smtClean="0"/>
              <a:t>11. 12. 2019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C606-0B34-4BEF-BA68-519FF7AAEA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7122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604F-6069-47A7-BC4A-C1382795CCE6}" type="datetimeFigureOut">
              <a:rPr lang="sk-SK" smtClean="0"/>
              <a:t>11. 12. 2019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C606-0B34-4BEF-BA68-519FF7AAEA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464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8604F-6069-47A7-BC4A-C1382795CCE6}" type="datetimeFigureOut">
              <a:rPr lang="sk-SK" smtClean="0"/>
              <a:t>11. 12. 2019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BC606-0B34-4BEF-BA68-519FF7AAEAA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786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318651"/>
            <a:ext cx="9144000" cy="1558343"/>
          </a:xfrm>
        </p:spPr>
        <p:txBody>
          <a:bodyPr>
            <a:normAutofit fontScale="90000"/>
          </a:bodyPr>
          <a:lstStyle/>
          <a:p>
            <a:r>
              <a:rPr lang="hu-HU" sz="5300" b="1" dirty="0"/>
              <a:t>2.</a:t>
            </a:r>
            <a:r>
              <a:rPr lang="hu-HU" b="1" dirty="0"/>
              <a:t> </a:t>
            </a:r>
            <a:br>
              <a:rPr lang="hu-HU" b="1" dirty="0"/>
            </a:br>
            <a:r>
              <a:rPr lang="sk-SK" sz="5300" b="1" dirty="0"/>
              <a:t>Metódy sociolingvistického výskumu</a:t>
            </a:r>
          </a:p>
        </p:txBody>
      </p:sp>
      <p:sp>
        <p:nvSpPr>
          <p:cNvPr id="4" name="Rectangle 3"/>
          <p:cNvSpPr txBox="1">
            <a:spLocks noGrp="1" noChangeArrowheads="1"/>
          </p:cNvSpPr>
          <p:nvPr>
            <p:ph type="subTitle" idx="1"/>
          </p:nvPr>
        </p:nvSpPr>
        <p:spPr>
          <a:xfrm>
            <a:off x="1524000" y="3402524"/>
            <a:ext cx="9144000" cy="1906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altLang="sk-SK" b="1" i="1" dirty="0"/>
              <a:t>Sociolingvistika v slovensko-maďarskom kontexte</a:t>
            </a:r>
          </a:p>
          <a:p>
            <a:r>
              <a:rPr lang="sk-SK" altLang="sk-SK" b="1" dirty="0"/>
              <a:t>Elektronické učebné materiály pre univerzity</a:t>
            </a:r>
            <a:endParaRPr lang="sk-SK" altLang="sk-SK" b="1" i="1" dirty="0"/>
          </a:p>
          <a:p>
            <a:r>
              <a:rPr lang="sk-SK" sz="2000" dirty="0"/>
              <a:t>KEGA 001UJS-4/2018</a:t>
            </a:r>
          </a:p>
          <a:p>
            <a:r>
              <a:rPr lang="sk-SK" altLang="sk-SK" sz="2000" dirty="0"/>
              <a:t>Pedagogická fakulta Univerzity J. </a:t>
            </a:r>
            <a:r>
              <a:rPr lang="sk-SK" altLang="sk-SK" sz="2000" dirty="0" err="1"/>
              <a:t>Selyeho</a:t>
            </a:r>
            <a:endParaRPr lang="en-US" altLang="sk-SK" sz="2000" dirty="0"/>
          </a:p>
          <a:p>
            <a:pPr>
              <a:lnSpc>
                <a:spcPct val="80000"/>
              </a:lnSpc>
            </a:pPr>
            <a:endParaRPr lang="hu-HU" altLang="hu-HU" sz="1200" dirty="0"/>
          </a:p>
          <a:p>
            <a:pPr>
              <a:lnSpc>
                <a:spcPct val="80000"/>
              </a:lnSpc>
            </a:pPr>
            <a:endParaRPr lang="cs-CZ" altLang="hu-HU" sz="1200" dirty="0"/>
          </a:p>
          <a:p>
            <a:pPr>
              <a:lnSpc>
                <a:spcPct val="80000"/>
              </a:lnSpc>
            </a:pPr>
            <a:endParaRPr lang="hu-HU" altLang="hu-HU" sz="1200" dirty="0"/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E453522D-EB37-44C1-AD0E-6034D67545A4}"/>
              </a:ext>
            </a:extLst>
          </p:cNvPr>
          <p:cNvSpPr txBox="1">
            <a:spLocks/>
          </p:cNvSpPr>
          <p:nvPr/>
        </p:nvSpPr>
        <p:spPr>
          <a:xfrm>
            <a:off x="6260351" y="5308597"/>
            <a:ext cx="4407649" cy="288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2000" dirty="0" smtClean="0"/>
              <a:t>Szabolcs </a:t>
            </a:r>
            <a:r>
              <a:rPr lang="hu-HU" sz="2000" dirty="0"/>
              <a:t>Simon, </a:t>
            </a:r>
            <a:r>
              <a:rPr lang="hu-HU" sz="2000" dirty="0" smtClean="0"/>
              <a:t>PhD.</a:t>
            </a:r>
            <a:endParaRPr lang="sk-SK" sz="2000" dirty="0"/>
          </a:p>
        </p:txBody>
      </p:sp>
      <p:sp>
        <p:nvSpPr>
          <p:cNvPr id="3" name="AutoShape 2" descr="Image result for efop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" name="Obrázo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41" y="853696"/>
            <a:ext cx="317500" cy="4762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232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9002" y="627063"/>
            <a:ext cx="7797800" cy="1325563"/>
          </a:xfrm>
        </p:spPr>
        <p:txBody>
          <a:bodyPr/>
          <a:lstStyle/>
          <a:p>
            <a:r>
              <a:rPr lang="hu-HU" b="1" dirty="0" err="1">
                <a:latin typeface="+mn-lt"/>
              </a:rPr>
              <a:t>Formy</a:t>
            </a:r>
            <a:r>
              <a:rPr lang="hu-HU" b="1" dirty="0">
                <a:latin typeface="+mn-lt"/>
              </a:rPr>
              <a:t> </a:t>
            </a:r>
            <a:r>
              <a:rPr lang="hu-HU" b="1" dirty="0" err="1">
                <a:latin typeface="+mn-lt"/>
              </a:rPr>
              <a:t>interview</a:t>
            </a:r>
            <a:endParaRPr lang="sk-SK" b="1" dirty="0"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89002" y="1952626"/>
            <a:ext cx="7797800" cy="4351338"/>
          </a:xfrm>
        </p:spPr>
        <p:txBody>
          <a:bodyPr/>
          <a:lstStyle/>
          <a:p>
            <a:r>
              <a:rPr lang="sk-SK" dirty="0"/>
              <a:t>Štandardizované (</a:t>
            </a:r>
            <a:r>
              <a:rPr lang="sk-SK" dirty="0" err="1"/>
              <a:t>štrukúrované</a:t>
            </a:r>
            <a:r>
              <a:rPr lang="sk-SK" dirty="0" smtClean="0"/>
              <a:t>)</a:t>
            </a:r>
          </a:p>
          <a:p>
            <a:endParaRPr lang="sk-SK" dirty="0"/>
          </a:p>
          <a:p>
            <a:r>
              <a:rPr lang="sk-SK" dirty="0" err="1"/>
              <a:t>Pološtandardizované</a:t>
            </a:r>
            <a:r>
              <a:rPr lang="sk-SK" dirty="0"/>
              <a:t> (</a:t>
            </a:r>
            <a:r>
              <a:rPr lang="sk-SK" dirty="0" err="1"/>
              <a:t>pološtruktúrované</a:t>
            </a:r>
            <a:r>
              <a:rPr lang="sk-SK" dirty="0" smtClean="0"/>
              <a:t>)</a:t>
            </a:r>
          </a:p>
          <a:p>
            <a:endParaRPr lang="sk-SK" dirty="0"/>
          </a:p>
          <a:p>
            <a:r>
              <a:rPr lang="sk-SK" dirty="0"/>
              <a:t>Neštandardizované (neštruktúrované)</a:t>
            </a:r>
          </a:p>
          <a:p>
            <a:pPr marL="0" indent="0">
              <a:buNone/>
            </a:pPr>
            <a:r>
              <a:rPr lang="sk-SK" dirty="0"/>
              <a:t>      - (auto)biografické interview</a:t>
            </a:r>
          </a:p>
        </p:txBody>
      </p:sp>
    </p:spTree>
    <p:extLst>
      <p:ext uri="{BB962C8B-B14F-4D97-AF65-F5344CB8AC3E}">
        <p14:creationId xmlns:p14="http://schemas.microsoft.com/office/powerpoint/2010/main" val="2353203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hu-HU" b="1" dirty="0" err="1">
                <a:latin typeface="+mn-lt"/>
              </a:rPr>
              <a:t>Experiment</a:t>
            </a:r>
            <a:r>
              <a:rPr lang="hu-HU" b="1" dirty="0">
                <a:latin typeface="+mn-lt"/>
              </a:rPr>
              <a:t>: </a:t>
            </a:r>
            <a:r>
              <a:rPr lang="hu-HU" b="1" dirty="0" err="1">
                <a:latin typeface="+mn-lt"/>
              </a:rPr>
              <a:t>hľadanie</a:t>
            </a:r>
            <a:r>
              <a:rPr lang="hu-HU" b="1" dirty="0">
                <a:latin typeface="+mn-lt"/>
              </a:rPr>
              <a:t> </a:t>
            </a:r>
            <a:r>
              <a:rPr lang="hu-HU" b="1" dirty="0" err="1">
                <a:latin typeface="+mn-lt"/>
              </a:rPr>
              <a:t>odpovede</a:t>
            </a:r>
            <a:endParaRPr lang="sk-SK" b="1" dirty="0"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65200" y="1825625"/>
            <a:ext cx="10388600" cy="4351338"/>
          </a:xfrm>
        </p:spPr>
        <p:txBody>
          <a:bodyPr/>
          <a:lstStyle/>
          <a:p>
            <a:r>
              <a:rPr lang="hu-HU" dirty="0" err="1"/>
              <a:t>Sociálne</a:t>
            </a:r>
            <a:r>
              <a:rPr lang="hu-HU" dirty="0"/>
              <a:t> </a:t>
            </a:r>
            <a:r>
              <a:rPr lang="hu-HU" dirty="0" err="1"/>
              <a:t>pozadie</a:t>
            </a:r>
            <a:r>
              <a:rPr lang="hu-HU" dirty="0"/>
              <a:t> </a:t>
            </a:r>
            <a:r>
              <a:rPr lang="hu-HU" dirty="0" err="1"/>
              <a:t>sociolektov</a:t>
            </a:r>
            <a:endParaRPr lang="hu-HU" dirty="0"/>
          </a:p>
          <a:p>
            <a:r>
              <a:rPr lang="hu-HU" dirty="0" err="1"/>
              <a:t>Faktory</a:t>
            </a:r>
            <a:r>
              <a:rPr lang="hu-HU" dirty="0"/>
              <a:t> </a:t>
            </a:r>
            <a:r>
              <a:rPr lang="hu-HU" dirty="0" err="1"/>
              <a:t>ovplyvňujúce</a:t>
            </a:r>
            <a:r>
              <a:rPr lang="hu-HU" dirty="0"/>
              <a:t> </a:t>
            </a:r>
            <a:r>
              <a:rPr lang="hu-HU" dirty="0" err="1"/>
              <a:t>jazyk</a:t>
            </a:r>
            <a:endParaRPr lang="hu-HU" dirty="0"/>
          </a:p>
          <a:p>
            <a:r>
              <a:rPr lang="hu-HU" dirty="0" err="1"/>
              <a:t>Výzvy</a:t>
            </a:r>
            <a:r>
              <a:rPr lang="hu-HU" dirty="0"/>
              <a:t> </a:t>
            </a:r>
            <a:r>
              <a:rPr lang="hu-HU" dirty="0" err="1"/>
              <a:t>výskumu</a:t>
            </a:r>
            <a:endParaRPr lang="hu-HU" dirty="0"/>
          </a:p>
          <a:p>
            <a:r>
              <a:rPr lang="hu-HU" dirty="0" err="1"/>
              <a:t>Prednosti</a:t>
            </a:r>
            <a:r>
              <a:rPr lang="hu-HU" dirty="0"/>
              <a:t> </a:t>
            </a:r>
            <a:r>
              <a:rPr lang="hu-HU" dirty="0" err="1"/>
              <a:t>niektorých</a:t>
            </a:r>
            <a:r>
              <a:rPr lang="hu-HU" dirty="0"/>
              <a:t> </a:t>
            </a:r>
            <a:r>
              <a:rPr lang="hu-HU" dirty="0" err="1"/>
              <a:t>metód</a:t>
            </a:r>
            <a:endParaRPr lang="hu-HU" dirty="0"/>
          </a:p>
          <a:p>
            <a:r>
              <a:rPr lang="hu-HU" dirty="0"/>
              <a:t>Paradigma </a:t>
            </a:r>
            <a:r>
              <a:rPr lang="hu-HU" dirty="0" err="1"/>
              <a:t>výskumu</a:t>
            </a:r>
            <a:endParaRPr lang="hu-HU" dirty="0"/>
          </a:p>
          <a:p>
            <a:r>
              <a:rPr lang="hu-HU" dirty="0" err="1"/>
              <a:t>Spôsob</a:t>
            </a:r>
            <a:r>
              <a:rPr lang="hu-HU" dirty="0"/>
              <a:t> </a:t>
            </a:r>
            <a:r>
              <a:rPr lang="hu-HU" dirty="0" err="1"/>
              <a:t>vizualizácie</a:t>
            </a:r>
            <a:r>
              <a:rPr lang="hu-HU" dirty="0"/>
              <a:t> </a:t>
            </a:r>
            <a:r>
              <a:rPr lang="hu-HU" dirty="0" err="1"/>
              <a:t>signifikantných</a:t>
            </a:r>
            <a:r>
              <a:rPr lang="hu-HU" dirty="0"/>
              <a:t> </a:t>
            </a:r>
            <a:r>
              <a:rPr lang="hu-HU" dirty="0" err="1"/>
              <a:t>dát</a:t>
            </a:r>
            <a:r>
              <a:rPr lang="hu-HU" dirty="0"/>
              <a:t>, </a:t>
            </a:r>
            <a:r>
              <a:rPr lang="hu-HU" dirty="0" err="1"/>
              <a:t>štatistika</a:t>
            </a:r>
            <a:endParaRPr lang="hu-HU" dirty="0"/>
          </a:p>
          <a:p>
            <a:r>
              <a:rPr lang="hu-HU" dirty="0" err="1"/>
              <a:t>Experiment</a:t>
            </a:r>
            <a:r>
              <a:rPr lang="hu-HU" dirty="0"/>
              <a:t>: </a:t>
            </a:r>
            <a:r>
              <a:rPr lang="hu-HU" dirty="0" err="1"/>
              <a:t>závisle</a:t>
            </a:r>
            <a:r>
              <a:rPr lang="hu-HU" dirty="0"/>
              <a:t> a </a:t>
            </a:r>
            <a:r>
              <a:rPr lang="hu-HU" dirty="0" err="1"/>
              <a:t>nezávisle</a:t>
            </a:r>
            <a:r>
              <a:rPr lang="hu-HU" dirty="0"/>
              <a:t> </a:t>
            </a:r>
            <a:r>
              <a:rPr lang="hu-HU" dirty="0" err="1"/>
              <a:t>premenné</a:t>
            </a:r>
            <a:r>
              <a:rPr lang="hu-HU" dirty="0"/>
              <a:t> </a:t>
            </a:r>
            <a:r>
              <a:rPr lang="hu-HU" dirty="0" err="1"/>
              <a:t>a</a:t>
            </a:r>
            <a:r>
              <a:rPr lang="hu-HU" dirty="0"/>
              <a:t> </a:t>
            </a:r>
            <a:r>
              <a:rPr lang="hu-HU" dirty="0" err="1"/>
              <a:t>ich</a:t>
            </a:r>
            <a:r>
              <a:rPr lang="hu-HU" dirty="0"/>
              <a:t> </a:t>
            </a:r>
            <a:r>
              <a:rPr lang="hu-HU" dirty="0" err="1"/>
              <a:t>korelácie</a:t>
            </a:r>
            <a:endParaRPr lang="hu-HU" dirty="0"/>
          </a:p>
          <a:p>
            <a:r>
              <a:rPr lang="hu-HU" dirty="0" err="1"/>
              <a:t>K</a:t>
            </a:r>
            <a:r>
              <a:rPr lang="hu-HU" dirty="0" err="1" smtClean="0"/>
              <a:t>ondície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5351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00667" y="911225"/>
            <a:ext cx="1024274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err="1"/>
              <a:t>Účastníci</a:t>
            </a:r>
            <a:r>
              <a:rPr lang="hu-HU" dirty="0"/>
              <a:t> </a:t>
            </a:r>
            <a:r>
              <a:rPr lang="hu-HU" dirty="0" err="1"/>
              <a:t>výskumu</a:t>
            </a:r>
            <a:r>
              <a:rPr lang="hu-HU" dirty="0"/>
              <a:t>: </a:t>
            </a:r>
            <a:r>
              <a:rPr lang="hu-HU" dirty="0" err="1"/>
              <a:t>hovoriaci</a:t>
            </a:r>
            <a:r>
              <a:rPr lang="hu-HU" dirty="0"/>
              <a:t> a </a:t>
            </a:r>
            <a:r>
              <a:rPr lang="hu-HU" dirty="0" err="1"/>
              <a:t>práca</a:t>
            </a:r>
            <a:r>
              <a:rPr lang="hu-HU" dirty="0"/>
              <a:t> s </a:t>
            </a:r>
            <a:r>
              <a:rPr lang="hu-HU" dirty="0" err="1"/>
              <a:t>nimi</a:t>
            </a:r>
            <a:endParaRPr lang="hu-HU" dirty="0"/>
          </a:p>
          <a:p>
            <a:r>
              <a:rPr lang="hu-HU" dirty="0" err="1"/>
              <a:t>Stimulácia</a:t>
            </a:r>
            <a:r>
              <a:rPr lang="hu-HU" dirty="0"/>
              <a:t>, </a:t>
            </a:r>
            <a:r>
              <a:rPr lang="hu-HU" dirty="0" err="1"/>
              <a:t>kontrola</a:t>
            </a:r>
            <a:r>
              <a:rPr lang="hu-HU" dirty="0"/>
              <a:t>, </a:t>
            </a:r>
            <a:r>
              <a:rPr lang="hu-HU" dirty="0" err="1"/>
              <a:t>rovnováha</a:t>
            </a:r>
            <a:endParaRPr lang="hu-HU" dirty="0"/>
          </a:p>
          <a:p>
            <a:r>
              <a:rPr lang="hu-HU" dirty="0" err="1"/>
              <a:t>Charakteristika</a:t>
            </a:r>
            <a:r>
              <a:rPr lang="hu-HU" dirty="0"/>
              <a:t> </a:t>
            </a:r>
            <a:r>
              <a:rPr lang="hu-HU" dirty="0" err="1"/>
              <a:t>skupiny</a:t>
            </a:r>
            <a:endParaRPr lang="hu-HU" dirty="0"/>
          </a:p>
          <a:p>
            <a:r>
              <a:rPr lang="hu-HU" dirty="0" err="1"/>
              <a:t>Kumulatívny</a:t>
            </a:r>
            <a:r>
              <a:rPr lang="hu-HU" dirty="0"/>
              <a:t> paradox: </a:t>
            </a:r>
            <a:r>
              <a:rPr lang="hu-HU" dirty="0" err="1"/>
              <a:t>čím</a:t>
            </a:r>
            <a:r>
              <a:rPr lang="hu-HU" dirty="0"/>
              <a:t> </a:t>
            </a:r>
            <a:r>
              <a:rPr lang="hu-HU" dirty="0" err="1"/>
              <a:t>viac</a:t>
            </a:r>
            <a:r>
              <a:rPr lang="hu-HU" dirty="0"/>
              <a:t> </a:t>
            </a:r>
            <a:r>
              <a:rPr lang="hu-HU" dirty="0" err="1"/>
              <a:t>vieme</a:t>
            </a:r>
            <a:r>
              <a:rPr lang="hu-HU" dirty="0"/>
              <a:t>, </a:t>
            </a:r>
            <a:r>
              <a:rPr lang="hu-HU" dirty="0" err="1"/>
              <a:t>tým</a:t>
            </a:r>
            <a:r>
              <a:rPr lang="hu-HU" dirty="0"/>
              <a:t> </a:t>
            </a:r>
            <a:r>
              <a:rPr lang="hu-HU" dirty="0" err="1"/>
              <a:t>viac</a:t>
            </a:r>
            <a:r>
              <a:rPr lang="hu-HU" dirty="0"/>
              <a:t> </a:t>
            </a:r>
            <a:r>
              <a:rPr lang="hu-HU" dirty="0" err="1"/>
              <a:t>sa</a:t>
            </a:r>
            <a:r>
              <a:rPr lang="hu-HU" dirty="0"/>
              <a:t> </a:t>
            </a:r>
            <a:r>
              <a:rPr lang="hu-HU" dirty="0" err="1"/>
              <a:t>naskytne</a:t>
            </a:r>
            <a:r>
              <a:rPr lang="hu-HU" dirty="0"/>
              <a:t> </a:t>
            </a:r>
            <a:r>
              <a:rPr lang="hu-HU" dirty="0" err="1"/>
              <a:t>otázok</a:t>
            </a:r>
            <a:endParaRPr lang="hu-HU" dirty="0"/>
          </a:p>
          <a:p>
            <a:r>
              <a:rPr lang="hu-HU" dirty="0" err="1"/>
              <a:t>Preceptívne</a:t>
            </a:r>
            <a:r>
              <a:rPr lang="hu-HU" dirty="0"/>
              <a:t> </a:t>
            </a:r>
            <a:r>
              <a:rPr lang="hu-HU" dirty="0" err="1"/>
              <a:t>výsumy</a:t>
            </a:r>
            <a:endParaRPr lang="hu-HU" dirty="0"/>
          </a:p>
          <a:p>
            <a:r>
              <a:rPr lang="hu-HU" dirty="0" err="1"/>
              <a:t>Etnicita</a:t>
            </a:r>
            <a:r>
              <a:rPr lang="hu-HU" dirty="0"/>
              <a:t>, </a:t>
            </a:r>
            <a:r>
              <a:rPr lang="hu-HU" dirty="0" err="1"/>
              <a:t>profesia</a:t>
            </a:r>
            <a:endParaRPr lang="hu-HU" dirty="0"/>
          </a:p>
          <a:p>
            <a:r>
              <a:rPr lang="hu-HU" dirty="0" err="1"/>
              <a:t>Jazykové</a:t>
            </a:r>
            <a:r>
              <a:rPr lang="hu-HU" dirty="0"/>
              <a:t> </a:t>
            </a:r>
            <a:r>
              <a:rPr lang="hu-HU" dirty="0" err="1"/>
              <a:t>správanie</a:t>
            </a:r>
            <a:endParaRPr lang="hu-HU" dirty="0"/>
          </a:p>
          <a:p>
            <a:r>
              <a:rPr lang="hu-HU" dirty="0" err="1"/>
              <a:t>Individuálne</a:t>
            </a:r>
            <a:r>
              <a:rPr lang="hu-HU" dirty="0"/>
              <a:t> </a:t>
            </a:r>
            <a:r>
              <a:rPr lang="hu-HU" dirty="0" err="1"/>
              <a:t>odlišnosti</a:t>
            </a:r>
            <a:r>
              <a:rPr lang="hu-HU" dirty="0"/>
              <a:t>, </a:t>
            </a:r>
            <a:r>
              <a:rPr lang="hu-HU" dirty="0" err="1"/>
              <a:t>variabilita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30953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hu-HU" b="1" dirty="0" err="1">
                <a:latin typeface="+mn-lt"/>
              </a:rPr>
              <a:t>Logistika</a:t>
            </a:r>
            <a:r>
              <a:rPr lang="hu-HU" b="1" dirty="0">
                <a:latin typeface="+mn-lt"/>
              </a:rPr>
              <a:t> </a:t>
            </a:r>
            <a:r>
              <a:rPr lang="hu-HU" b="1" dirty="0" err="1">
                <a:latin typeface="+mn-lt"/>
              </a:rPr>
              <a:t>výskumu</a:t>
            </a:r>
            <a:endParaRPr lang="sk-SK" b="1" dirty="0"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65200" y="1888067"/>
            <a:ext cx="10388600" cy="4288896"/>
          </a:xfrm>
        </p:spPr>
        <p:txBody>
          <a:bodyPr/>
          <a:lstStyle/>
          <a:p>
            <a:r>
              <a:rPr lang="hu-HU" dirty="0" err="1"/>
              <a:t>Typy</a:t>
            </a:r>
            <a:r>
              <a:rPr lang="hu-HU" dirty="0"/>
              <a:t> </a:t>
            </a:r>
            <a:r>
              <a:rPr lang="hu-HU" dirty="0" err="1"/>
              <a:t>údajov</a:t>
            </a:r>
            <a:r>
              <a:rPr lang="hu-HU" dirty="0"/>
              <a:t>, </a:t>
            </a:r>
            <a:r>
              <a:rPr lang="hu-HU" dirty="0" err="1"/>
              <a:t>ich</a:t>
            </a:r>
            <a:r>
              <a:rPr lang="hu-HU" dirty="0"/>
              <a:t> </a:t>
            </a:r>
            <a:r>
              <a:rPr lang="hu-HU" dirty="0" err="1"/>
              <a:t>výhody</a:t>
            </a:r>
            <a:r>
              <a:rPr lang="hu-HU" dirty="0"/>
              <a:t> a </a:t>
            </a:r>
            <a:r>
              <a:rPr lang="hu-HU" dirty="0" err="1"/>
              <a:t>nevýhody</a:t>
            </a:r>
            <a:r>
              <a:rPr lang="hu-HU" dirty="0"/>
              <a:t>: </a:t>
            </a:r>
            <a:r>
              <a:rPr lang="hu-HU" dirty="0" err="1"/>
              <a:t>sociálne</a:t>
            </a:r>
            <a:r>
              <a:rPr lang="hu-HU" dirty="0"/>
              <a:t> </a:t>
            </a:r>
            <a:r>
              <a:rPr lang="hu-HU" dirty="0" err="1"/>
              <a:t>faktory</a:t>
            </a:r>
            <a:r>
              <a:rPr lang="hu-HU" dirty="0"/>
              <a:t> </a:t>
            </a:r>
            <a:r>
              <a:rPr lang="hu-HU" dirty="0" err="1"/>
              <a:t>ovplyvňujú</a:t>
            </a:r>
            <a:r>
              <a:rPr lang="hu-HU" dirty="0"/>
              <a:t> </a:t>
            </a:r>
            <a:r>
              <a:rPr lang="hu-HU" dirty="0" err="1"/>
              <a:t>ich</a:t>
            </a:r>
            <a:r>
              <a:rPr lang="hu-HU" dirty="0"/>
              <a:t> </a:t>
            </a:r>
            <a:r>
              <a:rPr lang="hu-HU" dirty="0" err="1"/>
              <a:t>výber</a:t>
            </a:r>
            <a:endParaRPr lang="hu-HU" dirty="0"/>
          </a:p>
          <a:p>
            <a:r>
              <a:rPr lang="hu-HU" dirty="0" err="1"/>
              <a:t>Príprava</a:t>
            </a:r>
            <a:r>
              <a:rPr lang="hu-HU" dirty="0"/>
              <a:t> </a:t>
            </a:r>
            <a:r>
              <a:rPr lang="hu-HU" dirty="0" err="1"/>
              <a:t>výskumu</a:t>
            </a:r>
            <a:r>
              <a:rPr lang="hu-HU" dirty="0"/>
              <a:t> – </a:t>
            </a:r>
            <a:r>
              <a:rPr lang="hu-HU" dirty="0" err="1"/>
              <a:t>časovo</a:t>
            </a:r>
            <a:r>
              <a:rPr lang="hu-HU" dirty="0"/>
              <a:t> </a:t>
            </a:r>
            <a:r>
              <a:rPr lang="hu-HU" dirty="0" err="1"/>
              <a:t>náročné</a:t>
            </a:r>
            <a:r>
              <a:rPr lang="hu-HU" dirty="0"/>
              <a:t> </a:t>
            </a:r>
            <a:r>
              <a:rPr lang="hu-HU" dirty="0" err="1"/>
              <a:t>premyslenie</a:t>
            </a:r>
            <a:endParaRPr lang="hu-HU" dirty="0"/>
          </a:p>
          <a:p>
            <a:r>
              <a:rPr lang="hu-HU" dirty="0" err="1"/>
              <a:t>Stimuly</a:t>
            </a:r>
            <a:r>
              <a:rPr lang="hu-HU" dirty="0"/>
              <a:t>: </a:t>
            </a:r>
            <a:r>
              <a:rPr lang="hu-HU" dirty="0" err="1"/>
              <a:t>auditívne</a:t>
            </a:r>
            <a:r>
              <a:rPr lang="hu-HU" dirty="0"/>
              <a:t>, </a:t>
            </a:r>
            <a:r>
              <a:rPr lang="hu-HU" dirty="0" err="1"/>
              <a:t>vizuálne</a:t>
            </a:r>
            <a:r>
              <a:rPr lang="hu-HU" dirty="0"/>
              <a:t>, </a:t>
            </a:r>
            <a:r>
              <a:rPr lang="hu-HU" dirty="0" err="1"/>
              <a:t>textové</a:t>
            </a:r>
            <a:r>
              <a:rPr lang="hu-HU" dirty="0"/>
              <a:t> </a:t>
            </a:r>
            <a:r>
              <a:rPr lang="hu-HU" dirty="0" err="1"/>
              <a:t>alebo</a:t>
            </a:r>
            <a:r>
              <a:rPr lang="hu-HU" dirty="0"/>
              <a:t> </a:t>
            </a:r>
            <a:r>
              <a:rPr lang="hu-HU" dirty="0" err="1"/>
              <a:t>ich</a:t>
            </a:r>
            <a:r>
              <a:rPr lang="hu-HU" dirty="0"/>
              <a:t> </a:t>
            </a:r>
            <a:r>
              <a:rPr lang="hu-HU" dirty="0" err="1"/>
              <a:t>kombinácie</a:t>
            </a:r>
            <a:endParaRPr lang="hu-HU" dirty="0"/>
          </a:p>
          <a:p>
            <a:r>
              <a:rPr lang="hu-HU" dirty="0" err="1"/>
              <a:t>Nahrávanie</a:t>
            </a:r>
            <a:r>
              <a:rPr lang="hu-HU" dirty="0"/>
              <a:t> </a:t>
            </a:r>
            <a:r>
              <a:rPr lang="hu-HU" dirty="0" err="1"/>
              <a:t>bez</a:t>
            </a:r>
            <a:r>
              <a:rPr lang="hu-HU" dirty="0"/>
              <a:t> </a:t>
            </a:r>
            <a:r>
              <a:rPr lang="hu-HU" dirty="0" err="1"/>
              <a:t>šumu</a:t>
            </a:r>
            <a:endParaRPr lang="hu-HU" dirty="0"/>
          </a:p>
          <a:p>
            <a:r>
              <a:rPr lang="hu-HU" dirty="0" err="1"/>
              <a:t>Farebné</a:t>
            </a:r>
            <a:r>
              <a:rPr lang="hu-HU" dirty="0"/>
              <a:t> </a:t>
            </a:r>
            <a:r>
              <a:rPr lang="hu-HU" dirty="0" err="1"/>
              <a:t>obrazy</a:t>
            </a:r>
            <a:r>
              <a:rPr lang="hu-HU" dirty="0"/>
              <a:t>, </a:t>
            </a:r>
            <a:r>
              <a:rPr lang="hu-HU" dirty="0" err="1"/>
              <a:t>počet</a:t>
            </a:r>
            <a:r>
              <a:rPr lang="hu-HU" dirty="0"/>
              <a:t> </a:t>
            </a:r>
            <a:r>
              <a:rPr lang="hu-HU" dirty="0" err="1"/>
              <a:t>obrázkov</a:t>
            </a:r>
            <a:endParaRPr lang="hu-HU" dirty="0"/>
          </a:p>
          <a:p>
            <a:r>
              <a:rPr lang="hu-HU" dirty="0" err="1"/>
              <a:t>Adekvátna</a:t>
            </a:r>
            <a:r>
              <a:rPr lang="hu-HU" dirty="0"/>
              <a:t> </a:t>
            </a:r>
            <a:r>
              <a:rPr lang="hu-HU" dirty="0" err="1"/>
              <a:t>selekcia</a:t>
            </a:r>
            <a:r>
              <a:rPr lang="hu-HU" dirty="0"/>
              <a:t> </a:t>
            </a:r>
            <a:r>
              <a:rPr lang="hu-HU" dirty="0" err="1"/>
              <a:t>textu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19272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13427" y="772391"/>
            <a:ext cx="9539240" cy="5527964"/>
          </a:xfrm>
        </p:spPr>
        <p:txBody>
          <a:bodyPr>
            <a:noAutofit/>
          </a:bodyPr>
          <a:lstStyle/>
          <a:p>
            <a:r>
              <a:rPr lang="hu-HU" dirty="0" err="1"/>
              <a:t>Experimentálne</a:t>
            </a:r>
            <a:r>
              <a:rPr lang="hu-HU" dirty="0"/>
              <a:t> </a:t>
            </a:r>
            <a:r>
              <a:rPr lang="hu-HU" dirty="0" err="1"/>
              <a:t>softvery</a:t>
            </a:r>
            <a:r>
              <a:rPr lang="hu-HU" dirty="0"/>
              <a:t>, </a:t>
            </a:r>
            <a:r>
              <a:rPr lang="hu-HU" dirty="0" err="1"/>
              <a:t>internetový</a:t>
            </a:r>
            <a:r>
              <a:rPr lang="hu-HU" dirty="0"/>
              <a:t> </a:t>
            </a:r>
            <a:r>
              <a:rPr lang="hu-HU" dirty="0" err="1"/>
              <a:t>dotazník</a:t>
            </a:r>
            <a:endParaRPr lang="hu-HU" dirty="0"/>
          </a:p>
          <a:p>
            <a:r>
              <a:rPr lang="hu-HU" dirty="0" err="1"/>
              <a:t>Získanie</a:t>
            </a:r>
            <a:r>
              <a:rPr lang="hu-HU" dirty="0"/>
              <a:t> </a:t>
            </a:r>
            <a:r>
              <a:rPr lang="hu-HU" dirty="0" err="1"/>
              <a:t>respondentov</a:t>
            </a:r>
            <a:r>
              <a:rPr lang="hu-HU" dirty="0"/>
              <a:t>, etika </a:t>
            </a:r>
            <a:r>
              <a:rPr lang="hu-HU" dirty="0" err="1"/>
              <a:t>výskumu</a:t>
            </a:r>
            <a:endParaRPr lang="hu-HU" dirty="0"/>
          </a:p>
          <a:p>
            <a:r>
              <a:rPr lang="hu-HU" dirty="0" err="1"/>
              <a:t>Filtrovanie</a:t>
            </a:r>
            <a:endParaRPr lang="hu-HU" dirty="0"/>
          </a:p>
          <a:p>
            <a:r>
              <a:rPr lang="hu-HU" dirty="0" err="1"/>
              <a:t>Typy</a:t>
            </a:r>
            <a:r>
              <a:rPr lang="hu-HU" dirty="0"/>
              <a:t> </a:t>
            </a:r>
            <a:r>
              <a:rPr lang="hu-HU" dirty="0" err="1"/>
              <a:t>úloh</a:t>
            </a:r>
            <a:endParaRPr lang="hu-HU" dirty="0"/>
          </a:p>
          <a:p>
            <a:r>
              <a:rPr lang="hu-HU" dirty="0" err="1"/>
              <a:t>Preklad</a:t>
            </a:r>
            <a:r>
              <a:rPr lang="hu-HU" dirty="0"/>
              <a:t> – </a:t>
            </a:r>
            <a:r>
              <a:rPr lang="hu-HU" dirty="0" err="1"/>
              <a:t>komplikované</a:t>
            </a:r>
            <a:r>
              <a:rPr lang="hu-HU" dirty="0"/>
              <a:t> </a:t>
            </a:r>
            <a:r>
              <a:rPr lang="hu-HU" dirty="0" err="1"/>
              <a:t>kódovanie</a:t>
            </a:r>
            <a:r>
              <a:rPr lang="hu-HU" dirty="0"/>
              <a:t> </a:t>
            </a:r>
            <a:r>
              <a:rPr lang="hu-HU" dirty="0" err="1"/>
              <a:t>pri</a:t>
            </a:r>
            <a:r>
              <a:rPr lang="hu-HU" dirty="0"/>
              <a:t> </a:t>
            </a:r>
            <a:r>
              <a:rPr lang="hu-HU" dirty="0" err="1"/>
              <a:t>analýze</a:t>
            </a:r>
            <a:r>
              <a:rPr lang="hu-HU" dirty="0"/>
              <a:t>, </a:t>
            </a:r>
            <a:r>
              <a:rPr lang="hu-HU" dirty="0" err="1"/>
              <a:t>pozerať</a:t>
            </a:r>
            <a:r>
              <a:rPr lang="hu-HU" dirty="0"/>
              <a:t> </a:t>
            </a:r>
            <a:r>
              <a:rPr lang="hu-HU" dirty="0" err="1"/>
              <a:t>sa</a:t>
            </a:r>
            <a:r>
              <a:rPr lang="hu-HU" dirty="0"/>
              <a:t> na </a:t>
            </a:r>
            <a:r>
              <a:rPr lang="hu-HU" dirty="0" err="1"/>
              <a:t>relevantné</a:t>
            </a:r>
            <a:r>
              <a:rPr lang="hu-HU" dirty="0"/>
              <a:t> </a:t>
            </a:r>
            <a:r>
              <a:rPr lang="hu-HU" dirty="0" err="1"/>
              <a:t>veci</a:t>
            </a:r>
            <a:r>
              <a:rPr lang="hu-HU" dirty="0"/>
              <a:t>, </a:t>
            </a:r>
            <a:r>
              <a:rPr lang="hu-HU" dirty="0" err="1"/>
              <a:t>nie</a:t>
            </a:r>
            <a:r>
              <a:rPr lang="hu-HU" dirty="0"/>
              <a:t> </a:t>
            </a:r>
            <a:r>
              <a:rPr lang="hu-HU" dirty="0" err="1"/>
              <a:t>na</a:t>
            </a:r>
            <a:r>
              <a:rPr lang="hu-HU" dirty="0"/>
              <a:t> </a:t>
            </a:r>
            <a:r>
              <a:rPr lang="hu-HU" dirty="0" err="1"/>
              <a:t>varibilitu</a:t>
            </a:r>
            <a:r>
              <a:rPr lang="hu-HU" dirty="0"/>
              <a:t> </a:t>
            </a:r>
            <a:r>
              <a:rPr lang="hu-HU" dirty="0" err="1"/>
              <a:t>prekladu</a:t>
            </a:r>
            <a:endParaRPr lang="hu-HU" dirty="0"/>
          </a:p>
          <a:p>
            <a:r>
              <a:rPr lang="hu-HU" dirty="0" err="1"/>
              <a:t>Transkripcia</a:t>
            </a:r>
            <a:endParaRPr lang="hu-HU" dirty="0"/>
          </a:p>
          <a:p>
            <a:r>
              <a:rPr lang="hu-HU" dirty="0" err="1"/>
              <a:t>Rozhodovanie</a:t>
            </a:r>
            <a:endParaRPr lang="hu-HU" dirty="0"/>
          </a:p>
          <a:p>
            <a:r>
              <a:rPr lang="hu-HU" dirty="0" err="1"/>
              <a:t>Produkcia</a:t>
            </a:r>
            <a:endParaRPr lang="hu-HU" dirty="0"/>
          </a:p>
          <a:p>
            <a:r>
              <a:rPr lang="hu-HU" dirty="0" err="1"/>
              <a:t>Narácia</a:t>
            </a:r>
            <a:r>
              <a:rPr lang="hu-HU" dirty="0"/>
              <a:t> </a:t>
            </a:r>
            <a:r>
              <a:rPr lang="hu-HU" dirty="0" err="1"/>
              <a:t>obrazkov</a:t>
            </a:r>
            <a:endParaRPr lang="hu-HU" dirty="0"/>
          </a:p>
          <a:p>
            <a:r>
              <a:rPr lang="hu-HU" dirty="0" err="1"/>
              <a:t>Hry</a:t>
            </a:r>
            <a:endParaRPr lang="hu-HU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9068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hu-HU" b="1" dirty="0" err="1">
                <a:latin typeface="+mn-lt"/>
              </a:rPr>
              <a:t>Ako</a:t>
            </a:r>
            <a:r>
              <a:rPr lang="hu-HU" b="1" dirty="0">
                <a:latin typeface="+mn-lt"/>
              </a:rPr>
              <a:t> </a:t>
            </a:r>
            <a:r>
              <a:rPr lang="hu-HU" b="1" dirty="0" err="1">
                <a:latin typeface="+mn-lt"/>
              </a:rPr>
              <a:t>merať</a:t>
            </a:r>
            <a:r>
              <a:rPr lang="hu-HU" b="1" dirty="0">
                <a:latin typeface="+mn-lt"/>
              </a:rPr>
              <a:t>?</a:t>
            </a:r>
            <a:endParaRPr lang="sk-SK" b="1" dirty="0"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65200" y="1825625"/>
            <a:ext cx="10388600" cy="4351338"/>
          </a:xfrm>
        </p:spPr>
        <p:txBody>
          <a:bodyPr>
            <a:normAutofit lnSpcReduction="10000"/>
          </a:bodyPr>
          <a:lstStyle/>
          <a:p>
            <a:r>
              <a:rPr lang="hu-HU" dirty="0"/>
              <a:t>Text – </a:t>
            </a:r>
            <a:r>
              <a:rPr lang="hu-HU" dirty="0" err="1"/>
              <a:t>excerpcia</a:t>
            </a:r>
            <a:r>
              <a:rPr lang="hu-HU" dirty="0"/>
              <a:t> – </a:t>
            </a:r>
            <a:r>
              <a:rPr lang="hu-HU" dirty="0" err="1"/>
              <a:t>analýza</a:t>
            </a:r>
            <a:endParaRPr lang="hu-HU" dirty="0"/>
          </a:p>
          <a:p>
            <a:r>
              <a:rPr lang="hu-HU" dirty="0" err="1"/>
              <a:t>Zoznam</a:t>
            </a:r>
            <a:r>
              <a:rPr lang="hu-HU" dirty="0"/>
              <a:t> </a:t>
            </a:r>
            <a:r>
              <a:rPr lang="hu-HU" dirty="0" err="1"/>
              <a:t>slov</a:t>
            </a:r>
            <a:r>
              <a:rPr lang="hu-HU" dirty="0"/>
              <a:t> </a:t>
            </a:r>
          </a:p>
          <a:p>
            <a:r>
              <a:rPr lang="hu-HU" dirty="0" err="1"/>
              <a:t>V</a:t>
            </a:r>
            <a:r>
              <a:rPr lang="hu-HU" dirty="0" err="1" smtClean="0"/>
              <a:t>ýber</a:t>
            </a:r>
            <a:r>
              <a:rPr lang="hu-HU" dirty="0" smtClean="0"/>
              <a:t> </a:t>
            </a:r>
            <a:r>
              <a:rPr lang="hu-HU" dirty="0" err="1"/>
              <a:t>odpovede</a:t>
            </a:r>
            <a:r>
              <a:rPr lang="hu-HU" dirty="0"/>
              <a:t> ↔ </a:t>
            </a:r>
            <a:r>
              <a:rPr lang="hu-HU" dirty="0" err="1"/>
              <a:t>otvorené</a:t>
            </a:r>
            <a:r>
              <a:rPr lang="hu-HU" dirty="0"/>
              <a:t> </a:t>
            </a:r>
            <a:r>
              <a:rPr lang="hu-HU" dirty="0" err="1"/>
              <a:t>otázky</a:t>
            </a:r>
            <a:endParaRPr lang="hu-HU" dirty="0"/>
          </a:p>
          <a:p>
            <a:r>
              <a:rPr lang="hu-HU" dirty="0" err="1"/>
              <a:t>Čas</a:t>
            </a:r>
            <a:r>
              <a:rPr lang="hu-HU" dirty="0"/>
              <a:t> </a:t>
            </a:r>
            <a:r>
              <a:rPr lang="hu-HU" dirty="0" err="1"/>
              <a:t>reakcie</a:t>
            </a:r>
            <a:r>
              <a:rPr lang="hu-HU" dirty="0"/>
              <a:t> – </a:t>
            </a:r>
            <a:r>
              <a:rPr lang="hu-HU" dirty="0" err="1"/>
              <a:t>zložitosť</a:t>
            </a:r>
            <a:r>
              <a:rPr lang="hu-HU" dirty="0"/>
              <a:t> </a:t>
            </a:r>
            <a:r>
              <a:rPr lang="hu-HU" dirty="0" err="1"/>
              <a:t>úlohy</a:t>
            </a:r>
            <a:endParaRPr lang="hu-HU" dirty="0"/>
          </a:p>
          <a:p>
            <a:r>
              <a:rPr lang="hu-HU" dirty="0" err="1"/>
              <a:t>Inštrukcie</a:t>
            </a:r>
            <a:r>
              <a:rPr lang="hu-HU" dirty="0"/>
              <a:t>, </a:t>
            </a:r>
            <a:r>
              <a:rPr lang="hu-HU" dirty="0" err="1"/>
              <a:t>jednoznačnosť</a:t>
            </a:r>
            <a:r>
              <a:rPr lang="hu-HU" dirty="0"/>
              <a:t> </a:t>
            </a:r>
            <a:r>
              <a:rPr lang="hu-HU" dirty="0" err="1"/>
              <a:t>úlohy</a:t>
            </a:r>
            <a:endParaRPr lang="hu-HU" dirty="0"/>
          </a:p>
          <a:p>
            <a:r>
              <a:rPr lang="hu-HU" dirty="0" err="1"/>
              <a:t>Distrakcia</a:t>
            </a:r>
            <a:r>
              <a:rPr lang="hu-HU" dirty="0"/>
              <a:t>: </a:t>
            </a:r>
            <a:r>
              <a:rPr lang="hu-HU" dirty="0" err="1"/>
              <a:t>vyplnenie</a:t>
            </a:r>
            <a:r>
              <a:rPr lang="hu-HU" dirty="0"/>
              <a:t> </a:t>
            </a:r>
            <a:r>
              <a:rPr lang="hu-HU" dirty="0" err="1"/>
              <a:t>nedôležitými</a:t>
            </a:r>
            <a:r>
              <a:rPr lang="hu-HU" dirty="0"/>
              <a:t> </a:t>
            </a:r>
            <a:r>
              <a:rPr lang="hu-HU" dirty="0" err="1"/>
              <a:t>stimulmi</a:t>
            </a:r>
            <a:r>
              <a:rPr lang="hu-HU" dirty="0"/>
              <a:t> s </a:t>
            </a:r>
            <a:r>
              <a:rPr lang="hu-HU" dirty="0" err="1"/>
              <a:t>cieľom</a:t>
            </a:r>
            <a:r>
              <a:rPr lang="hu-HU" dirty="0"/>
              <a:t> </a:t>
            </a:r>
            <a:r>
              <a:rPr lang="hu-HU" dirty="0" err="1"/>
              <a:t>skrytia</a:t>
            </a:r>
            <a:r>
              <a:rPr lang="hu-HU" dirty="0"/>
              <a:t> </a:t>
            </a:r>
            <a:r>
              <a:rPr lang="hu-HU" dirty="0" err="1"/>
              <a:t>špecifík</a:t>
            </a:r>
            <a:endParaRPr lang="hu-HU" dirty="0"/>
          </a:p>
          <a:p>
            <a:r>
              <a:rPr lang="hu-HU" dirty="0" err="1"/>
              <a:t>Randomizácia</a:t>
            </a:r>
            <a:endParaRPr lang="hu-HU" dirty="0"/>
          </a:p>
          <a:p>
            <a:r>
              <a:rPr lang="hu-HU" dirty="0" err="1"/>
              <a:t>Opakovanie</a:t>
            </a:r>
            <a:endParaRPr lang="hu-HU" dirty="0"/>
          </a:p>
          <a:p>
            <a:r>
              <a:rPr lang="hu-HU" dirty="0" err="1"/>
              <a:t>Priming</a:t>
            </a:r>
            <a:r>
              <a:rPr lang="hu-HU" dirty="0"/>
              <a:t>: </a:t>
            </a:r>
            <a:r>
              <a:rPr lang="hu-HU" dirty="0" err="1"/>
              <a:t>rýchla</a:t>
            </a:r>
            <a:r>
              <a:rPr lang="hu-HU" dirty="0"/>
              <a:t> </a:t>
            </a:r>
            <a:r>
              <a:rPr lang="hu-HU" dirty="0" err="1"/>
              <a:t>asociácia</a:t>
            </a:r>
            <a:r>
              <a:rPr lang="hu-HU" dirty="0"/>
              <a:t> DRAGER 2018: 43 - 47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61715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sk-SK" b="1" dirty="0">
                <a:latin typeface="+mn-lt"/>
              </a:rPr>
              <a:t>Spôsoby spracovania</a:t>
            </a:r>
            <a:endParaRPr lang="sk-SK" dirty="0"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sk-SK" dirty="0"/>
              <a:t>Klasický opis – analýza </a:t>
            </a:r>
          </a:p>
          <a:p>
            <a:pPr marL="514350" indent="-514350">
              <a:buFontTx/>
              <a:buAutoNum type="arabicPeriod"/>
              <a:defRPr/>
            </a:pPr>
            <a:r>
              <a:rPr lang="sk-SK" dirty="0"/>
              <a:t>Opis podľa postupov lingvistiky</a:t>
            </a:r>
          </a:p>
          <a:p>
            <a:pPr marL="896938" lvl="0"/>
            <a:r>
              <a:rPr lang="sk-SK" dirty="0" smtClean="0"/>
              <a:t>Deskripcia </a:t>
            </a:r>
            <a:r>
              <a:rPr lang="sk-SK" dirty="0"/>
              <a:t>podľa postupov klasických čiastkových systémov</a:t>
            </a:r>
          </a:p>
          <a:p>
            <a:pPr marL="896938" lvl="0"/>
            <a:r>
              <a:rPr lang="sk-SK" dirty="0" smtClean="0"/>
              <a:t>Deskripcia </a:t>
            </a:r>
            <a:r>
              <a:rPr lang="sk-SK" dirty="0" err="1"/>
              <a:t>komunikátov</a:t>
            </a:r>
            <a:r>
              <a:rPr lang="sk-SK" dirty="0"/>
              <a:t> podľa postupov textovej lingvistiky/štylistiky/lingvistickej </a:t>
            </a:r>
            <a:r>
              <a:rPr lang="sk-SK" dirty="0" err="1"/>
              <a:t>pragmatiky</a:t>
            </a:r>
            <a:r>
              <a:rPr lang="sk-SK" dirty="0"/>
              <a:t>. Umožňuje spoznávanie univerzálnych aj špecifických princípov jazykovej komunikácie</a:t>
            </a:r>
          </a:p>
          <a:p>
            <a:pPr marL="896938"/>
            <a:r>
              <a:rPr lang="sk-SK" dirty="0"/>
              <a:t>Kartografické zobrazenie + slovník</a:t>
            </a:r>
          </a:p>
          <a:p>
            <a:pPr marL="896938"/>
            <a:r>
              <a:rPr lang="hu-HU" dirty="0" err="1" smtClean="0"/>
              <a:t>Grafy</a:t>
            </a:r>
            <a:endParaRPr lang="hu-HU" dirty="0"/>
          </a:p>
          <a:p>
            <a:pPr marL="896938"/>
            <a:r>
              <a:rPr lang="hu-HU" dirty="0" err="1"/>
              <a:t>Súradnicový</a:t>
            </a:r>
            <a:endParaRPr lang="hu-HU" dirty="0"/>
          </a:p>
          <a:p>
            <a:pPr marL="896938"/>
            <a:r>
              <a:rPr lang="hu-HU" dirty="0" err="1"/>
              <a:t>Bodový</a:t>
            </a:r>
            <a:r>
              <a:rPr lang="hu-HU" dirty="0"/>
              <a:t> diagram</a:t>
            </a:r>
          </a:p>
          <a:p>
            <a:pPr marL="896938"/>
            <a:r>
              <a:rPr lang="hu-HU" dirty="0" err="1" smtClean="0"/>
              <a:t>Korelácie</a:t>
            </a:r>
            <a:endParaRPr lang="hu-HU" dirty="0" smtClean="0"/>
          </a:p>
          <a:p>
            <a:pPr marL="896938"/>
            <a:r>
              <a:rPr lang="sk-SK" dirty="0"/>
              <a:t>Jazykový zemepis – skúma územné rozšírenie jazykových javov</a:t>
            </a:r>
            <a:endParaRPr lang="hu-HU" dirty="0"/>
          </a:p>
          <a:p>
            <a:pPr lvl="0"/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01332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altLang="sk-SK" b="1" dirty="0">
                <a:latin typeface="+mn-lt"/>
              </a:rPr>
              <a:t>Uplatnenie výsledkov / výstupov</a:t>
            </a:r>
            <a:endParaRPr lang="en-US" altLang="sk-SK" b="1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26067" y="1825625"/>
            <a:ext cx="10227732" cy="435133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400" dirty="0">
                <a:latin typeface="+mj-lt"/>
              </a:rPr>
              <a:t>V </a:t>
            </a:r>
            <a:r>
              <a:rPr lang="en-US" sz="2400" dirty="0" err="1">
                <a:latin typeface="+mj-lt"/>
              </a:rPr>
              <a:t>oblasti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vedeckého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výskumu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napr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tvorba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rôznych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slovníkov</a:t>
            </a:r>
            <a:endParaRPr lang="en-US" sz="2400" dirty="0">
              <a:latin typeface="+mj-l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400" dirty="0">
                <a:latin typeface="+mj-lt"/>
              </a:rPr>
              <a:t>V </a:t>
            </a:r>
            <a:r>
              <a:rPr lang="en-US" sz="2400" dirty="0" err="1">
                <a:latin typeface="+mj-lt"/>
              </a:rPr>
              <a:t>oblasti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výskumu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regiónu</a:t>
            </a:r>
            <a:endParaRPr lang="en-US" sz="2400" dirty="0">
              <a:latin typeface="+mj-l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400" dirty="0">
                <a:latin typeface="+mj-lt"/>
              </a:rPr>
              <a:t>V </a:t>
            </a:r>
            <a:r>
              <a:rPr lang="en-US" sz="2400" dirty="0" err="1">
                <a:latin typeface="+mj-lt"/>
              </a:rPr>
              <a:t>oblasti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vyučovania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materinského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jazyka</a:t>
            </a:r>
            <a:r>
              <a:rPr lang="en-US" sz="2400" dirty="0">
                <a:latin typeface="+mj-lt"/>
              </a:rPr>
              <a:t> (</a:t>
            </a:r>
            <a:r>
              <a:rPr lang="en-US" sz="2400" dirty="0" err="1">
                <a:latin typeface="+mj-lt"/>
              </a:rPr>
              <a:t>implementácia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údajov</a:t>
            </a:r>
            <a:r>
              <a:rPr lang="en-US" sz="2400" dirty="0">
                <a:latin typeface="+mj-lt"/>
              </a:rPr>
              <a:t> do </a:t>
            </a:r>
            <a:r>
              <a:rPr lang="en-US" sz="2400" dirty="0" err="1">
                <a:latin typeface="+mj-lt"/>
              </a:rPr>
              <a:t>učiva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tvorba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testov</a:t>
            </a:r>
            <a:r>
              <a:rPr lang="en-US" sz="2400" dirty="0">
                <a:latin typeface="+mj-lt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9727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E405EC5-B144-41FF-92C3-C092B6340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059964"/>
            <a:ext cx="11029616" cy="1013800"/>
          </a:xfrm>
        </p:spPr>
        <p:txBody>
          <a:bodyPr>
            <a:normAutofit/>
          </a:bodyPr>
          <a:lstStyle/>
          <a:p>
            <a:r>
              <a:rPr lang="sk-SK" b="1" dirty="0">
                <a:latin typeface="+mn-lt"/>
              </a:rPr>
              <a:t>Jazykový zemepis a jazykové (nárečové) </a:t>
            </a:r>
            <a:r>
              <a:rPr lang="sk-SK" b="1" dirty="0" smtClean="0">
                <a:latin typeface="+mn-lt"/>
              </a:rPr>
              <a:t>atlasy</a:t>
            </a:r>
            <a:endParaRPr lang="sk-SK" b="1" dirty="0">
              <a:latin typeface="+mn-lt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F28EECF7-C3E8-41E9-BBD4-FE60F8D3B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667" y="1984664"/>
            <a:ext cx="10758618" cy="3409595"/>
          </a:xfrm>
        </p:spPr>
        <p:txBody>
          <a:bodyPr>
            <a:normAutofit/>
          </a:bodyPr>
          <a:lstStyle/>
          <a:p>
            <a:r>
              <a:rPr lang="sk-SK" sz="2800" dirty="0"/>
              <a:t>Atlas slovenského jazyka</a:t>
            </a:r>
          </a:p>
          <a:p>
            <a:r>
              <a:rPr lang="sk-SK" sz="2800" dirty="0"/>
              <a:t>Celokarpatský dialektologický atlas</a:t>
            </a:r>
          </a:p>
          <a:p>
            <a:r>
              <a:rPr lang="sk-SK" sz="2800" dirty="0"/>
              <a:t>Slovanský jazykový atlas</a:t>
            </a:r>
          </a:p>
          <a:p>
            <a:r>
              <a:rPr lang="sk-SK" sz="2800" dirty="0"/>
              <a:t>Európsky jazykový atlas</a:t>
            </a:r>
          </a:p>
        </p:txBody>
      </p:sp>
    </p:spTree>
    <p:extLst>
      <p:ext uri="{BB962C8B-B14F-4D97-AF65-F5344CB8AC3E}">
        <p14:creationId xmlns:p14="http://schemas.microsoft.com/office/powerpoint/2010/main" val="345343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B8CEB35-7D78-4383-9BC9-A60B33377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6733"/>
            <a:ext cx="10515600" cy="733955"/>
          </a:xfrm>
        </p:spPr>
        <p:txBody>
          <a:bodyPr/>
          <a:lstStyle/>
          <a:p>
            <a:r>
              <a:rPr lang="sk-SK" b="1" dirty="0">
                <a:latin typeface="+mn-lt"/>
              </a:rPr>
              <a:t>Základný prehľad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3607D73F-07FA-4F02-9D9A-6A665814E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482" y="1786467"/>
            <a:ext cx="10468559" cy="399282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Atlasy </a:t>
            </a:r>
            <a:r>
              <a:rPr lang="sk-SK" sz="2800" dirty="0"/>
              <a:t>podľa rozsahu územia:</a:t>
            </a:r>
          </a:p>
          <a:p>
            <a:pPr marL="1439863" indent="-342900">
              <a:buAutoNum type="arabicPeriod"/>
            </a:pPr>
            <a:r>
              <a:rPr lang="sk-SK" sz="2800" dirty="0"/>
              <a:t>Oblastné</a:t>
            </a:r>
          </a:p>
          <a:p>
            <a:pPr marL="1439863" indent="-342900">
              <a:buAutoNum type="arabicPeriod"/>
            </a:pPr>
            <a:r>
              <a:rPr lang="sk-SK" sz="2800" dirty="0"/>
              <a:t>Národné – Atlas slovenského jazyka</a:t>
            </a:r>
          </a:p>
          <a:p>
            <a:pPr marL="1439863" indent="-342900">
              <a:buAutoNum type="arabicPeriod"/>
            </a:pPr>
            <a:r>
              <a:rPr lang="sk-SK" sz="2800" dirty="0"/>
              <a:t>Nadnárodné – Slovanský jazykový atlas, Celokarpatský dialektologický atlas, Európsky jazykový atlas</a:t>
            </a:r>
          </a:p>
        </p:txBody>
      </p:sp>
    </p:spTree>
    <p:extLst>
      <p:ext uri="{BB962C8B-B14F-4D97-AF65-F5344CB8AC3E}">
        <p14:creationId xmlns:p14="http://schemas.microsoft.com/office/powerpoint/2010/main" val="34540817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63889"/>
            <a:ext cx="10515600" cy="1325563"/>
          </a:xfrm>
        </p:spPr>
        <p:txBody>
          <a:bodyPr>
            <a:noAutofit/>
          </a:bodyPr>
          <a:lstStyle/>
          <a:p>
            <a:r>
              <a:rPr lang="hu-HU" b="1" dirty="0" err="1">
                <a:solidFill>
                  <a:schemeClr val="accent1">
                    <a:lumMod val="75000"/>
                  </a:schemeClr>
                </a:solidFill>
              </a:rPr>
              <a:t>Časť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br>
              <a:rPr lang="hu-H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b="1" dirty="0" err="1">
                <a:solidFill>
                  <a:schemeClr val="accent1">
                    <a:lumMod val="75000"/>
                  </a:schemeClr>
                </a:solidFill>
              </a:rPr>
              <a:t>Vstup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accent1">
                    <a:lumMod val="75000"/>
                  </a:schemeClr>
                </a:solidFill>
              </a:rPr>
              <a:t>do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accent1">
                    <a:lumMod val="75000"/>
                  </a:schemeClr>
                </a:solidFill>
              </a:rPr>
              <a:t>problematiky</a:t>
            </a:r>
            <a:endParaRPr lang="sk-SK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2523067"/>
            <a:ext cx="10515600" cy="3175914"/>
          </a:xfrm>
        </p:spPr>
        <p:txBody>
          <a:bodyPr/>
          <a:lstStyle/>
          <a:p>
            <a:r>
              <a:rPr lang="sk-SK" b="1" dirty="0"/>
              <a:t>Ktorými metódami pracujú výskumníci nárečí a sociolingvisti?</a:t>
            </a:r>
          </a:p>
          <a:p>
            <a:r>
              <a:rPr lang="hu-HU" b="1" dirty="0" err="1"/>
              <a:t>Kvantitatívne</a:t>
            </a:r>
            <a:r>
              <a:rPr lang="hu-HU" b="1" dirty="0"/>
              <a:t> a </a:t>
            </a:r>
            <a:r>
              <a:rPr lang="hu-HU" b="1" dirty="0" err="1"/>
              <a:t>kvalitatívne</a:t>
            </a:r>
            <a:r>
              <a:rPr lang="hu-HU" b="1" dirty="0"/>
              <a:t> </a:t>
            </a:r>
            <a:r>
              <a:rPr lang="hu-HU" b="1" dirty="0" err="1"/>
              <a:t>metódy</a:t>
            </a:r>
            <a:endParaRPr lang="sk-SK" b="1" dirty="0"/>
          </a:p>
          <a:p>
            <a:r>
              <a:rPr lang="sk-SK" b="1" dirty="0"/>
              <a:t>Plánovanie výskumu</a:t>
            </a:r>
          </a:p>
          <a:p>
            <a:r>
              <a:rPr lang="sk-SK" b="1" dirty="0"/>
              <a:t>Spracovanie údajov</a:t>
            </a:r>
          </a:p>
          <a:p>
            <a:r>
              <a:rPr lang="sk-SK" b="1" dirty="0"/>
              <a:t> Znázornenie výsledkov výskumu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11511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10607E8-F229-42C2-8593-6D926919A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+mn-lt"/>
              </a:rPr>
              <a:t>Atlas slovenského jazyka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3F8241C0-4C5B-4C43-80CB-88976131A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182" y="1690689"/>
            <a:ext cx="10582860" cy="4087462"/>
          </a:xfrm>
        </p:spPr>
        <p:txBody>
          <a:bodyPr>
            <a:normAutofit/>
          </a:bodyPr>
          <a:lstStyle/>
          <a:p>
            <a:r>
              <a:rPr lang="sk-SK" sz="2800" dirty="0"/>
              <a:t>Patrí k vrcholným dielam slovenskej dialektológie</a:t>
            </a:r>
          </a:p>
          <a:p>
            <a:r>
              <a:rPr lang="sk-SK" sz="2800" dirty="0"/>
              <a:t>Prináša údaje o geografickej diferenciácii jazykových javov</a:t>
            </a:r>
          </a:p>
          <a:p>
            <a:r>
              <a:rPr lang="sk-SK" sz="2800" dirty="0"/>
              <a:t>Pozostáva zo štyroch zväzkov</a:t>
            </a:r>
          </a:p>
          <a:p>
            <a:r>
              <a:rPr lang="sk-SK" sz="2800" dirty="0"/>
              <a:t>Má dve časti:</a:t>
            </a:r>
          </a:p>
          <a:p>
            <a:endParaRPr lang="sk-SK" sz="2800" dirty="0"/>
          </a:p>
          <a:p>
            <a:pPr marL="0" indent="0">
              <a:buNone/>
            </a:pPr>
            <a:r>
              <a:rPr lang="sk-SK" sz="2800" dirty="0"/>
              <a:t>					MAPY									KOMENTÁRE</a:t>
            </a:r>
          </a:p>
        </p:txBody>
      </p:sp>
      <p:sp>
        <p:nvSpPr>
          <p:cNvPr id="4" name="Šípka: nadol 3">
            <a:extLst>
              <a:ext uri="{FF2B5EF4-FFF2-40B4-BE49-F238E27FC236}">
                <a16:creationId xmlns="" xmlns:a16="http://schemas.microsoft.com/office/drawing/2014/main" id="{168E84C7-1C4F-4A7B-A5D5-066F908AF28A}"/>
              </a:ext>
            </a:extLst>
          </p:cNvPr>
          <p:cNvSpPr/>
          <p:nvPr/>
        </p:nvSpPr>
        <p:spPr>
          <a:xfrm rot="17786583">
            <a:off x="2631743" y="4274905"/>
            <a:ext cx="392992" cy="10366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Šípka: doprava 4">
            <a:extLst>
              <a:ext uri="{FF2B5EF4-FFF2-40B4-BE49-F238E27FC236}">
                <a16:creationId xmlns="" xmlns:a16="http://schemas.microsoft.com/office/drawing/2014/main" id="{3EB68F94-C485-4A46-81CF-B9A08D714FCB}"/>
              </a:ext>
            </a:extLst>
          </p:cNvPr>
          <p:cNvSpPr/>
          <p:nvPr/>
        </p:nvSpPr>
        <p:spPr>
          <a:xfrm rot="542036">
            <a:off x="3943949" y="4468151"/>
            <a:ext cx="3617843" cy="450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4620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2084510-730A-4830-AC0B-8CC5D68A0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028" y="544801"/>
            <a:ext cx="10515600" cy="1325563"/>
          </a:xfrm>
        </p:spPr>
        <p:txBody>
          <a:bodyPr/>
          <a:lstStyle/>
          <a:p>
            <a:r>
              <a:rPr lang="sk-SK" b="1" dirty="0">
                <a:latin typeface="+mn-lt"/>
              </a:rPr>
              <a:t>Atlas slovenského jazyka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66D1C49A-573E-46D5-852F-F7FBA47CA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745" y="1870364"/>
            <a:ext cx="10732502" cy="4689462"/>
          </a:xfrm>
        </p:spPr>
        <p:txBody>
          <a:bodyPr>
            <a:normAutofit/>
          </a:bodyPr>
          <a:lstStyle/>
          <a:p>
            <a:r>
              <a:rPr lang="sk-SK" dirty="0"/>
              <a:t>Využíva dva druhy máp:</a:t>
            </a:r>
          </a:p>
          <a:p>
            <a:endParaRPr lang="sk-SK" dirty="0"/>
          </a:p>
          <a:p>
            <a:pPr marL="0" indent="0">
              <a:buNone/>
            </a:pPr>
            <a:r>
              <a:rPr lang="sk-SK" dirty="0"/>
              <a:t>Pomocné mapy</a:t>
            </a:r>
          </a:p>
          <a:p>
            <a:r>
              <a:rPr lang="sk-SK" dirty="0"/>
              <a:t>Všeobecno-zemepisná mapa</a:t>
            </a:r>
          </a:p>
          <a:p>
            <a:r>
              <a:rPr lang="sk-SK" dirty="0"/>
              <a:t>Mapa zobrazujúca historicko-administratívne členenie slovenského jazykového územia</a:t>
            </a:r>
          </a:p>
          <a:p>
            <a:r>
              <a:rPr lang="sk-SK" dirty="0"/>
              <a:t>Mapa nárečového </a:t>
            </a:r>
            <a:r>
              <a:rPr lang="sk-SK" dirty="0" smtClean="0"/>
              <a:t>členenia:	Analytické </a:t>
            </a:r>
            <a:r>
              <a:rPr lang="sk-SK" dirty="0"/>
              <a:t>mapy</a:t>
            </a:r>
          </a:p>
          <a:p>
            <a:pPr marL="0" indent="0">
              <a:buNone/>
            </a:pPr>
            <a:r>
              <a:rPr lang="sk-SK" dirty="0" smtClean="0"/>
              <a:t>					Syntetické </a:t>
            </a:r>
            <a:r>
              <a:rPr lang="sk-SK" dirty="0"/>
              <a:t>mapy</a:t>
            </a:r>
          </a:p>
        </p:txBody>
      </p:sp>
    </p:spTree>
    <p:extLst>
      <p:ext uri="{BB962C8B-B14F-4D97-AF65-F5344CB8AC3E}">
        <p14:creationId xmlns:p14="http://schemas.microsoft.com/office/powerpoint/2010/main" val="4248965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26241CD-0792-4366-91A1-626781C6C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+mn-lt"/>
              </a:rPr>
              <a:t>Analytická mapa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="" xmlns:a16="http://schemas.microsoft.com/office/drawing/2014/main" id="{183EC5E7-410E-4887-8FF4-ED22C317E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613944" y="87760"/>
            <a:ext cx="4964112" cy="8169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1502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1D15203-42F6-4EB3-9889-E3BB73C5B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+mn-lt"/>
              </a:rPr>
              <a:t>Syntetická mapa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="" xmlns:a16="http://schemas.microsoft.com/office/drawing/2014/main" id="{5A6F50EA-4AF5-4A15-ABF4-C018AD402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722394" y="-421927"/>
            <a:ext cx="4927324" cy="8759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594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1126B0A-E0E3-49AB-8B9D-591A8B9EB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116" y="570127"/>
            <a:ext cx="9717218" cy="1325563"/>
          </a:xfrm>
        </p:spPr>
        <p:txBody>
          <a:bodyPr/>
          <a:lstStyle/>
          <a:p>
            <a:r>
              <a:rPr lang="sk-SK" b="1" dirty="0">
                <a:latin typeface="+mn-lt"/>
              </a:rPr>
              <a:t>Atlas slovenského jazyka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52E35EAA-76C0-495A-A9F0-38AF5E4E0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113" y="2232554"/>
            <a:ext cx="4225972" cy="2923645"/>
          </a:xfrm>
        </p:spPr>
        <p:txBody>
          <a:bodyPr>
            <a:normAutofit/>
          </a:bodyPr>
          <a:lstStyle/>
          <a:p>
            <a:r>
              <a:rPr lang="sk-SK" sz="2800" dirty="0"/>
              <a:t>Súčasťou každej mapy je legenda</a:t>
            </a:r>
          </a:p>
          <a:p>
            <a:r>
              <a:rPr lang="sk-SK" sz="2800" dirty="0"/>
              <a:t>V zväzkoch atlasu sa využívajú rozličné metódy kartografického zobrazovania nárečových javov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="" xmlns:a16="http://schemas.microsoft.com/office/drawing/2014/main" id="{27ACDFAE-0E78-48E9-ADFB-2C2BD993D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322725" y="695483"/>
            <a:ext cx="406272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765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BE6A8F5-B472-42E3-BC46-FA1567023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0723"/>
            <a:ext cx="10515600" cy="1325563"/>
          </a:xfrm>
        </p:spPr>
        <p:txBody>
          <a:bodyPr/>
          <a:lstStyle/>
          <a:p>
            <a:r>
              <a:rPr lang="sk-SK" b="1" dirty="0">
                <a:latin typeface="+mn-lt"/>
              </a:rPr>
              <a:t>Slovanský jazykový atlas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708490C4-EF51-4F8A-881D-AFC00DCFA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182" y="2046285"/>
            <a:ext cx="10543103" cy="3196671"/>
          </a:xfrm>
        </p:spPr>
        <p:txBody>
          <a:bodyPr>
            <a:normAutofit/>
          </a:bodyPr>
          <a:lstStyle/>
          <a:p>
            <a:r>
              <a:rPr lang="sk-SK" sz="2800" dirty="0"/>
              <a:t>Je z najvýznamnejších projektov slovanskej lingvistiky</a:t>
            </a:r>
          </a:p>
          <a:p>
            <a:r>
              <a:rPr lang="sk-SK" sz="2800" dirty="0"/>
              <a:t>Snaha o komplexné spracovanie jazykových rovín v nárečí všetkých slovanských jazykov</a:t>
            </a:r>
          </a:p>
          <a:p>
            <a:r>
              <a:rPr lang="sk-SK" sz="2800" dirty="0"/>
              <a:t>SJA publikuje v dvoch sériách</a:t>
            </a:r>
          </a:p>
        </p:txBody>
      </p:sp>
    </p:spTree>
    <p:extLst>
      <p:ext uri="{BB962C8B-B14F-4D97-AF65-F5344CB8AC3E}">
        <p14:creationId xmlns:p14="http://schemas.microsoft.com/office/powerpoint/2010/main" val="33502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9FB37CF-5164-4602-9D96-81EA6D618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8391"/>
            <a:ext cx="10515600" cy="1325563"/>
          </a:xfrm>
        </p:spPr>
        <p:txBody>
          <a:bodyPr/>
          <a:lstStyle/>
          <a:p>
            <a:r>
              <a:rPr lang="sk-SK" b="1" dirty="0">
                <a:latin typeface="+mn-lt"/>
              </a:rPr>
              <a:t>Celokarpatský dialektologický atlas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37685925-561C-4860-BF3F-FA9EF9476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545" y="2080491"/>
            <a:ext cx="10495538" cy="1194954"/>
          </a:xfrm>
        </p:spPr>
        <p:txBody>
          <a:bodyPr>
            <a:normAutofit/>
          </a:bodyPr>
          <a:lstStyle/>
          <a:p>
            <a:r>
              <a:rPr lang="sk-SK" sz="2800" u="sng" dirty="0"/>
              <a:t>Zameriava na oblasť Karpát a priľahlých regiónov</a:t>
            </a:r>
          </a:p>
          <a:p>
            <a:r>
              <a:rPr lang="sk-SK" sz="2800" u="sng" dirty="0" err="1"/>
              <a:t>Karpatizmy</a:t>
            </a:r>
            <a:endParaRPr lang="sk-SK" sz="2800" u="sng" dirty="0"/>
          </a:p>
        </p:txBody>
      </p:sp>
      <p:pic>
        <p:nvPicPr>
          <p:cNvPr id="4" name="Obrázok 3">
            <a:extLst>
              <a:ext uri="{FF2B5EF4-FFF2-40B4-BE49-F238E27FC236}">
                <a16:creationId xmlns="" xmlns:a16="http://schemas.microsoft.com/office/drawing/2014/main" id="{BBDEB52B-AAB7-4614-BCDF-FCD8E3D3C7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22" r="1029" b="64500"/>
          <a:stretch/>
        </p:blipFill>
        <p:spPr>
          <a:xfrm>
            <a:off x="4935812" y="3233531"/>
            <a:ext cx="6436056" cy="2922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167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98526"/>
            <a:ext cx="10515600" cy="1325563"/>
          </a:xfrm>
        </p:spPr>
        <p:txBody>
          <a:bodyPr/>
          <a:lstStyle/>
          <a:p>
            <a:r>
              <a:rPr lang="hu-HU" b="1" dirty="0" err="1">
                <a:solidFill>
                  <a:schemeClr val="accent1">
                    <a:lumMod val="75000"/>
                  </a:schemeClr>
                </a:solidFill>
              </a:rPr>
              <a:t>Časť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 B </a:t>
            </a:r>
            <a:br>
              <a:rPr lang="hu-H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b="1" dirty="0" err="1">
                <a:solidFill>
                  <a:schemeClr val="accent1">
                    <a:lumMod val="75000"/>
                  </a:schemeClr>
                </a:solidFill>
              </a:rPr>
              <a:t>Výskumy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2443693"/>
            <a:ext cx="10515600" cy="3220507"/>
          </a:xfrm>
        </p:spPr>
        <p:txBody>
          <a:bodyPr>
            <a:normAutofit/>
          </a:bodyPr>
          <a:lstStyle/>
          <a:p>
            <a:r>
              <a:rPr lang="sk-SK" sz="2000" dirty="0"/>
              <a:t>TÓTH, </a:t>
            </a:r>
            <a:r>
              <a:rPr lang="sk-SK" sz="2000" dirty="0" err="1"/>
              <a:t>Sándor</a:t>
            </a:r>
            <a:r>
              <a:rPr lang="sk-SK" sz="2000" dirty="0"/>
              <a:t> </a:t>
            </a:r>
            <a:r>
              <a:rPr lang="sk-SK" sz="2000" dirty="0" err="1"/>
              <a:t>János</a:t>
            </a:r>
            <a:r>
              <a:rPr lang="sk-SK" sz="2000" dirty="0"/>
              <a:t> 2008: Teoretické a metodologické východiská výskumu slovenského jazyka </a:t>
            </a:r>
            <a:r>
              <a:rPr lang="sk-SK" sz="2000" dirty="0" smtClean="0"/>
              <a:t>     v </a:t>
            </a:r>
            <a:r>
              <a:rPr lang="sk-SK" sz="2000" dirty="0"/>
              <a:t>Maďarsku. IN: Slovenský jazyk v Maďarsku – A </a:t>
            </a:r>
            <a:r>
              <a:rPr lang="sk-SK" sz="2000" dirty="0" err="1"/>
              <a:t>szlovák</a:t>
            </a:r>
            <a:r>
              <a:rPr lang="sk-SK" sz="2000" dirty="0"/>
              <a:t> </a:t>
            </a:r>
            <a:r>
              <a:rPr lang="sk-SK" sz="2000" dirty="0" err="1"/>
              <a:t>nyelv</a:t>
            </a:r>
            <a:r>
              <a:rPr lang="sk-SK" sz="2000" dirty="0"/>
              <a:t> </a:t>
            </a:r>
            <a:r>
              <a:rPr lang="sk-SK" sz="2000" dirty="0" err="1"/>
              <a:t>Magyarországon</a:t>
            </a:r>
            <a:r>
              <a:rPr lang="sk-SK" sz="2000" dirty="0"/>
              <a:t> I. </a:t>
            </a:r>
            <a:r>
              <a:rPr lang="sk-SK" sz="2000" dirty="0" err="1"/>
              <a:t>Békéscsaba</a:t>
            </a:r>
            <a:r>
              <a:rPr lang="sk-SK" sz="2000" dirty="0"/>
              <a:t>: VÚSM. 17–30. </a:t>
            </a:r>
            <a:endParaRPr lang="hu-HU" sz="2000" dirty="0"/>
          </a:p>
          <a:p>
            <a:r>
              <a:rPr lang="hu-HU" sz="2000" dirty="0"/>
              <a:t>TÓTH Sándor János </a:t>
            </a:r>
            <a:r>
              <a:rPr lang="sk-SK" sz="2000" dirty="0"/>
              <a:t>2019: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dominant</a:t>
            </a:r>
            <a:r>
              <a:rPr lang="sk-SK" sz="2000" dirty="0"/>
              <a:t> </a:t>
            </a:r>
            <a:r>
              <a:rPr lang="sk-SK" sz="2000" dirty="0" err="1"/>
              <a:t>language</a:t>
            </a:r>
            <a:r>
              <a:rPr lang="sk-SK" sz="2000" dirty="0"/>
              <a:t> of </a:t>
            </a:r>
            <a:r>
              <a:rPr lang="sk-SK" sz="2000" dirty="0" err="1"/>
              <a:t>bilingual</a:t>
            </a:r>
            <a:r>
              <a:rPr lang="sk-SK" sz="2000" dirty="0"/>
              <a:t> </a:t>
            </a:r>
            <a:r>
              <a:rPr lang="sk-SK" sz="2000" dirty="0" err="1"/>
              <a:t>speakers</a:t>
            </a:r>
            <a:r>
              <a:rPr lang="sk-SK" sz="2000" dirty="0"/>
              <a:t> in South Slovakia. </a:t>
            </a:r>
            <a:r>
              <a:rPr lang="sk-SK" sz="2000" dirty="0" smtClean="0"/>
              <a:t>            IN</a:t>
            </a:r>
            <a:r>
              <a:rPr lang="sk-SK" sz="2000" dirty="0"/>
              <a:t>: </a:t>
            </a:r>
            <a:r>
              <a:rPr lang="sk-SK" sz="2000" dirty="0" err="1"/>
              <a:t>Berliner</a:t>
            </a:r>
            <a:r>
              <a:rPr lang="sk-SK" sz="2000" dirty="0"/>
              <a:t> </a:t>
            </a:r>
            <a:r>
              <a:rPr lang="sk-SK" sz="2000" dirty="0" err="1"/>
              <a:t>Beiträge</a:t>
            </a:r>
            <a:r>
              <a:rPr lang="sk-SK" sz="2000" dirty="0"/>
              <a:t> </a:t>
            </a:r>
            <a:r>
              <a:rPr lang="sk-SK" sz="2000" dirty="0" err="1"/>
              <a:t>zur</a:t>
            </a:r>
            <a:r>
              <a:rPr lang="sk-SK" sz="2000" dirty="0"/>
              <a:t> </a:t>
            </a:r>
            <a:r>
              <a:rPr lang="sk-SK" sz="2000" dirty="0" err="1"/>
              <a:t>Hungarologie</a:t>
            </a:r>
            <a:r>
              <a:rPr lang="sk-SK" sz="2000" dirty="0"/>
              <a:t>. 25–39</a:t>
            </a:r>
            <a:r>
              <a:rPr lang="sk-SK" sz="2000" dirty="0" smtClean="0"/>
              <a:t>.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12692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1267" y="737659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i="1" dirty="0" err="1"/>
              <a:t>Sándor</a:t>
            </a:r>
            <a:r>
              <a:rPr lang="sk-SK" sz="3600" i="1" dirty="0"/>
              <a:t> </a:t>
            </a:r>
            <a:r>
              <a:rPr lang="sk-SK" sz="3600" i="1" dirty="0" err="1"/>
              <a:t>János</a:t>
            </a:r>
            <a:r>
              <a:rPr lang="sk-SK" sz="3600" i="1" dirty="0"/>
              <a:t> Tóth 2008: Teoretické a metodologické východiská výskumu slovenského jazyka v Maďarsku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1267" y="2198159"/>
            <a:ext cx="10320867" cy="3296708"/>
          </a:xfrm>
        </p:spPr>
        <p:txBody>
          <a:bodyPr>
            <a:normAutofit/>
          </a:bodyPr>
          <a:lstStyle/>
          <a:p>
            <a:r>
              <a:rPr lang="sk-SK" sz="2000" dirty="0"/>
              <a:t>Východiskovým bodom výskumu je jazyková situácia bilingvizmu, v ktorej sa slovenčina snaží nájsť si svoju funkciu. </a:t>
            </a:r>
          </a:p>
          <a:p>
            <a:r>
              <a:rPr lang="sk-SK" sz="2000" dirty="0"/>
              <a:t>Podmienkou úspešného výskumu je, aby si výskumník vopred dostatočne a všestranne preštudoval skúmanú oblasť. Aj jeho predchádzajúce poznatky značne ovplyvňujú výsledky výskumu. Vedecké bádanie musí byť cieľavedome usmerňované. Východiskom odborníka pred samotným výskumom je existujúca bibliografia. </a:t>
            </a:r>
          </a:p>
          <a:p>
            <a:r>
              <a:rPr lang="sk-SK" sz="2000" dirty="0"/>
              <a:t>Slovenským nárečiam venovali pozornosť Ján </a:t>
            </a:r>
            <a:r>
              <a:rPr lang="sk-SK" sz="2000" dirty="0" err="1"/>
              <a:t>Melich</a:t>
            </a:r>
            <a:r>
              <a:rPr lang="sk-SK" sz="2000" dirty="0"/>
              <a:t> (1895), Adolf </a:t>
            </a:r>
            <a:r>
              <a:rPr lang="sk-SK" sz="2000" dirty="0" err="1"/>
              <a:t>Pechány</a:t>
            </a:r>
            <a:r>
              <a:rPr lang="sk-SK" sz="2000" dirty="0"/>
              <a:t> (1913) a </a:t>
            </a:r>
            <a:r>
              <a:rPr lang="sk-SK" sz="2000" dirty="0" err="1"/>
              <a:t>István</a:t>
            </a:r>
            <a:r>
              <a:rPr lang="sk-SK" sz="2000" dirty="0"/>
              <a:t> </a:t>
            </a:r>
            <a:r>
              <a:rPr lang="sk-SK" sz="2000" dirty="0" err="1"/>
              <a:t>Kniezsa</a:t>
            </a:r>
            <a:r>
              <a:rPr lang="sk-SK" sz="2000" dirty="0"/>
              <a:t> (1935), poznámky o tejto téme nájdeme aj u Ľudovíta </a:t>
            </a:r>
            <a:r>
              <a:rPr lang="sk-SK" sz="2000" dirty="0" err="1"/>
              <a:t>Haana</a:t>
            </a:r>
            <a:r>
              <a:rPr lang="sk-SK" sz="2000" dirty="0"/>
              <a:t> (1845). Títo autori sa zaoberali slovensko-maďarskými jazykovými kontaktmi všeobecne a vytvorili vedecký základ lingvistickej analýzy jazyka Slovákov v Maďarsku.</a:t>
            </a:r>
          </a:p>
          <a:p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003294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05933" y="1072092"/>
            <a:ext cx="9872134" cy="4351338"/>
          </a:xfrm>
        </p:spPr>
        <p:txBody>
          <a:bodyPr>
            <a:normAutofit/>
          </a:bodyPr>
          <a:lstStyle/>
          <a:p>
            <a:r>
              <a:rPr lang="sk-SK" sz="2000" dirty="0"/>
              <a:t>Hlavnou prehľadnou prácou o tejto téme, zjednocujúcou jednotlivé výskumy, je dvojjazyčná (slovensko-nemecká) publikácia </a:t>
            </a:r>
            <a:r>
              <a:rPr lang="sk-SK" sz="2000" i="1" dirty="0"/>
              <a:t>Atlas slovenských nárečí v Maďarsku </a:t>
            </a:r>
            <a:r>
              <a:rPr lang="sk-SK" sz="2000" dirty="0"/>
              <a:t>(</a:t>
            </a:r>
            <a:r>
              <a:rPr lang="sk-SK" sz="2000" dirty="0" err="1"/>
              <a:t>Fügedi</a:t>
            </a:r>
            <a:r>
              <a:rPr lang="sk-SK" sz="2000" dirty="0"/>
              <a:t> – Gregor – </a:t>
            </a:r>
            <a:r>
              <a:rPr lang="sk-SK" sz="2000" dirty="0" err="1"/>
              <a:t>Király</a:t>
            </a:r>
            <a:r>
              <a:rPr lang="sk-SK" sz="2000" dirty="0"/>
              <a:t>, 1993). Cieľom dialektologického bádania bolo zistiť, z ktorej oblasti slovenského etnika prišli Slováci na Dolnú zem. V prvej časti tejto práce je všeobecná charakteristika nárečí vzhľadom na hláskoslovie, tvaroslovie a slovnú zásobu. Potom nasleduje charakteristika jednotlivých skúmaných lokalít z hľadiska nárečí a príspevky k dejinám osídlenia obcí. Najrozsiahlejšiu časť atlasu tvoria mapy, analyzujúce slovnú zásobu podľa svojráznosti vybraných výskumných bodov</a:t>
            </a:r>
            <a:r>
              <a:rPr lang="sk-SK" sz="2000" dirty="0" smtClean="0"/>
              <a:t>.</a:t>
            </a:r>
          </a:p>
          <a:p>
            <a:r>
              <a:rPr lang="sk-SK" sz="2000" dirty="0"/>
              <a:t>Nárečové výskumy pre Atlas aj pre rôzne štúdie prebehli podľa jednotlivých osád. Výskum špecifikovaný na oblasť urobil István </a:t>
            </a:r>
            <a:r>
              <a:rPr lang="sk-SK" sz="2000" dirty="0" err="1"/>
              <a:t>Sipos</a:t>
            </a:r>
            <a:r>
              <a:rPr lang="sk-SK" sz="2000" dirty="0"/>
              <a:t> (1958) v slovenských osadách Bukových hôr. Podrobne porovnával hláskoslovnú štruktúru zmiešaných nárečí piatich osád.</a:t>
            </a:r>
          </a:p>
          <a:p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741081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>
                <a:latin typeface="+mn-lt"/>
                <a:cs typeface="Times New Roman" panose="02020603050405020304" pitchFamily="18" charset="0"/>
              </a:rPr>
              <a:t>Základné</a:t>
            </a:r>
            <a:r>
              <a:rPr lang="hu-HU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+mn-lt"/>
                <a:cs typeface="Times New Roman" panose="02020603050405020304" pitchFamily="18" charset="0"/>
              </a:rPr>
              <a:t>metodologické</a:t>
            </a:r>
            <a:r>
              <a:rPr lang="hu-HU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+mn-lt"/>
                <a:cs typeface="Times New Roman" panose="02020603050405020304" pitchFamily="18" charset="0"/>
              </a:rPr>
              <a:t>problémy</a:t>
            </a:r>
            <a:endParaRPr lang="sk-SK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sz="2400" dirty="0"/>
              <a:t>Kvantitatívne</a:t>
            </a:r>
          </a:p>
          <a:p>
            <a:r>
              <a:rPr lang="sk-SK" sz="2400" dirty="0"/>
              <a:t>Kvalitatívne </a:t>
            </a:r>
          </a:p>
          <a:p>
            <a:pPr marL="0" indent="0">
              <a:buNone/>
            </a:pPr>
            <a:r>
              <a:rPr lang="hu-HU" sz="2400" dirty="0"/>
              <a:t>V </a:t>
            </a:r>
            <a:r>
              <a:rPr lang="hu-HU" sz="2400" dirty="0" err="1"/>
              <a:t>obidvoch</a:t>
            </a:r>
            <a:r>
              <a:rPr lang="hu-HU" sz="2400" dirty="0"/>
              <a:t> </a:t>
            </a:r>
            <a:r>
              <a:rPr lang="hu-HU" sz="2400" dirty="0" err="1"/>
              <a:t>prípadoch</a:t>
            </a:r>
            <a:r>
              <a:rPr lang="hu-HU" sz="2400" dirty="0"/>
              <a:t> </a:t>
            </a:r>
            <a:r>
              <a:rPr lang="hu-HU" sz="2400" dirty="0" err="1"/>
              <a:t>treba</a:t>
            </a:r>
            <a:r>
              <a:rPr lang="hu-HU" sz="2400" dirty="0"/>
              <a:t> </a:t>
            </a:r>
            <a:r>
              <a:rPr lang="hu-HU" sz="2400" dirty="0" err="1"/>
              <a:t>interpretovať</a:t>
            </a:r>
            <a:endParaRPr lang="hu-HU" sz="2400" dirty="0"/>
          </a:p>
          <a:p>
            <a:pPr marL="0" indent="0">
              <a:buNone/>
            </a:pPr>
            <a:endParaRPr lang="hu-HU" sz="24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cs typeface="Times New Roman" panose="02020603050405020304" pitchFamily="18" charset="0"/>
              </a:rPr>
              <a:t>Historicko-sociálna</a:t>
            </a: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cs typeface="Times New Roman" panose="02020603050405020304" pitchFamily="18" charset="0"/>
              </a:rPr>
              <a:t>podmienenosť</a:t>
            </a: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cs typeface="Times New Roman" panose="02020603050405020304" pitchFamily="18" charset="0"/>
              </a:rPr>
              <a:t>istých</a:t>
            </a: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cs typeface="Times New Roman" panose="02020603050405020304" pitchFamily="18" charset="0"/>
              </a:rPr>
              <a:t>typov</a:t>
            </a: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cs typeface="Times New Roman" panose="02020603050405020304" pitchFamily="18" charset="0"/>
              </a:rPr>
              <a:t>jazykového</a:t>
            </a: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cs typeface="Times New Roman" panose="02020603050405020304" pitchFamily="18" charset="0"/>
              </a:rPr>
              <a:t>správania</a:t>
            </a:r>
            <a:r>
              <a:rPr lang="hu-HU" sz="2400" dirty="0">
                <a:cs typeface="Times New Roman" panose="02020603050405020304" pitchFamily="18" charset="0"/>
              </a:rPr>
              <a:t> (</a:t>
            </a:r>
            <a:r>
              <a:rPr lang="hu-HU" sz="2400" dirty="0" err="1">
                <a:cs typeface="Times New Roman" panose="02020603050405020304" pitchFamily="18" charset="0"/>
              </a:rPr>
              <a:t>porov</a:t>
            </a:r>
            <a:r>
              <a:rPr lang="hu-HU" sz="2400" dirty="0">
                <a:cs typeface="Times New Roman" panose="02020603050405020304" pitchFamily="18" charset="0"/>
              </a:rPr>
              <a:t>. s </a:t>
            </a:r>
            <a:r>
              <a:rPr lang="hu-HU" sz="2400" dirty="0" err="1">
                <a:cs typeface="Times New Roman" panose="02020603050405020304" pitchFamily="18" charset="0"/>
              </a:rPr>
              <a:t>etnolingvistikou</a:t>
            </a:r>
            <a:r>
              <a:rPr lang="hu-HU" sz="2400" dirty="0">
                <a:cs typeface="Times New Roman" panose="02020603050405020304" pitchFamily="18" charset="0"/>
              </a:rPr>
              <a:t>, </a:t>
            </a:r>
            <a:r>
              <a:rPr lang="hu-HU" sz="2400" dirty="0" err="1">
                <a:cs typeface="Times New Roman" panose="02020603050405020304" pitchFamily="18" charset="0"/>
              </a:rPr>
              <a:t>resp</a:t>
            </a:r>
            <a:r>
              <a:rPr lang="hu-HU" sz="2400" dirty="0">
                <a:cs typeface="Times New Roman" panose="02020603050405020304" pitchFamily="18" charset="0"/>
              </a:rPr>
              <a:t>. s </a:t>
            </a:r>
            <a:r>
              <a:rPr lang="hu-HU" sz="2400" dirty="0" err="1">
                <a:cs typeface="Times New Roman" panose="02020603050405020304" pitchFamily="18" charset="0"/>
              </a:rPr>
              <a:t>antropologickou</a:t>
            </a: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cs typeface="Times New Roman" panose="02020603050405020304" pitchFamily="18" charset="0"/>
              </a:rPr>
              <a:t>lingvistikou</a:t>
            </a:r>
            <a:r>
              <a:rPr lang="hu-HU" sz="2400" dirty="0"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endParaRPr lang="hu-HU" sz="24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cs typeface="Times New Roman" panose="02020603050405020304" pitchFamily="18" charset="0"/>
              </a:rPr>
              <a:t>Jazyková</a:t>
            </a: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cs typeface="Times New Roman" panose="02020603050405020304" pitchFamily="18" charset="0"/>
              </a:rPr>
              <a:t>situácia</a:t>
            </a:r>
            <a:r>
              <a:rPr lang="hu-HU" sz="2400" dirty="0">
                <a:cs typeface="Times New Roman" panose="02020603050405020304" pitchFamily="18" charset="0"/>
              </a:rPr>
              <a:t> v </a:t>
            </a:r>
            <a:r>
              <a:rPr lang="hu-HU" sz="2400" dirty="0" err="1">
                <a:cs typeface="Times New Roman" panose="02020603050405020304" pitchFamily="18" charset="0"/>
              </a:rPr>
              <a:t>štátnych</a:t>
            </a: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cs typeface="Times New Roman" panose="02020603050405020304" pitchFamily="18" charset="0"/>
              </a:rPr>
              <a:t>útvaroch</a:t>
            </a:r>
            <a:r>
              <a:rPr lang="hu-HU" sz="2400" dirty="0">
                <a:cs typeface="Times New Roman" panose="02020603050405020304" pitchFamily="18" charset="0"/>
              </a:rPr>
              <a:t>, </a:t>
            </a:r>
            <a:r>
              <a:rPr lang="hu-HU" sz="2400" dirty="0" err="1">
                <a:cs typeface="Times New Roman" panose="02020603050405020304" pitchFamily="18" charset="0"/>
              </a:rPr>
              <a:t>jej</a:t>
            </a: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cs typeface="Times New Roman" panose="02020603050405020304" pitchFamily="18" charset="0"/>
              </a:rPr>
              <a:t>dynamika</a:t>
            </a:r>
            <a:r>
              <a:rPr lang="hu-HU" sz="2400" dirty="0">
                <a:cs typeface="Times New Roman" panose="02020603050405020304" pitchFamily="18" charset="0"/>
              </a:rPr>
              <a:t>, </a:t>
            </a:r>
            <a:r>
              <a:rPr lang="hu-HU" sz="2400" dirty="0" err="1">
                <a:cs typeface="Times New Roman" panose="02020603050405020304" pitchFamily="18" charset="0"/>
              </a:rPr>
              <a:t>zasahovanie</a:t>
            </a: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cs typeface="Times New Roman" panose="02020603050405020304" pitchFamily="18" charset="0"/>
              </a:rPr>
              <a:t>do</a:t>
            </a:r>
            <a:r>
              <a:rPr lang="hu-HU" sz="2400" dirty="0">
                <a:cs typeface="Times New Roman" panose="02020603050405020304" pitchFamily="18" charset="0"/>
              </a:rPr>
              <a:t> nej</a:t>
            </a:r>
          </a:p>
          <a:p>
            <a:pPr marL="0" indent="0">
              <a:buNone/>
            </a:pPr>
            <a:r>
              <a:rPr lang="hu-HU" sz="2400" dirty="0">
                <a:cs typeface="Times New Roman" panose="02020603050405020304" pitchFamily="18" charset="0"/>
              </a:rPr>
              <a:t>    </a:t>
            </a:r>
            <a:r>
              <a:rPr lang="hu-HU" sz="2400" dirty="0" err="1">
                <a:cs typeface="Times New Roman" panose="02020603050405020304" pitchFamily="18" charset="0"/>
              </a:rPr>
              <a:t>prostredníctvom</a:t>
            </a: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cs typeface="Times New Roman" panose="02020603050405020304" pitchFamily="18" charset="0"/>
              </a:rPr>
              <a:t>jazykovej</a:t>
            </a: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cs typeface="Times New Roman" panose="02020603050405020304" pitchFamily="18" charset="0"/>
              </a:rPr>
              <a:t>politiky</a:t>
            </a:r>
            <a:r>
              <a:rPr lang="hu-HU" sz="2400" dirty="0"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hu-HU" sz="24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cs typeface="Times New Roman" panose="02020603050405020304" pitchFamily="18" charset="0"/>
              </a:rPr>
              <a:t>Závislosť</a:t>
            </a: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cs typeface="Times New Roman" panose="02020603050405020304" pitchFamily="18" charset="0"/>
              </a:rPr>
              <a:t>používania</a:t>
            </a: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cs typeface="Times New Roman" panose="02020603050405020304" pitchFamily="18" charset="0"/>
              </a:rPr>
              <a:t>jazyka</a:t>
            </a: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cs typeface="Times New Roman" panose="02020603050405020304" pitchFamily="18" charset="0"/>
              </a:rPr>
              <a:t>od</a:t>
            </a: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cs typeface="Times New Roman" panose="02020603050405020304" pitchFamily="18" charset="0"/>
              </a:rPr>
              <a:t>sociálnych</a:t>
            </a: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cs typeface="Times New Roman" panose="02020603050405020304" pitchFamily="18" charset="0"/>
              </a:rPr>
              <a:t>situácií</a:t>
            </a:r>
            <a:r>
              <a:rPr lang="hu-HU" sz="2400" dirty="0">
                <a:cs typeface="Times New Roman" panose="02020603050405020304" pitchFamily="18" charset="0"/>
              </a:rPr>
              <a:t> (</a:t>
            </a:r>
            <a:r>
              <a:rPr lang="hu-HU" sz="2400" dirty="0" err="1">
                <a:cs typeface="Times New Roman" panose="02020603050405020304" pitchFamily="18" charset="0"/>
              </a:rPr>
              <a:t>analýza</a:t>
            </a: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cs typeface="Times New Roman" panose="02020603050405020304" pitchFamily="18" charset="0"/>
              </a:rPr>
              <a:t>používania</a:t>
            </a: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cs typeface="Times New Roman" panose="02020603050405020304" pitchFamily="18" charset="0"/>
              </a:rPr>
              <a:t>jazyka</a:t>
            </a: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cs typeface="Times New Roman" panose="02020603050405020304" pitchFamily="18" charset="0"/>
              </a:rPr>
              <a:t>vo</a:t>
            </a: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cs typeface="Times New Roman" panose="02020603050405020304" pitchFamily="18" charset="0"/>
              </a:rPr>
              <a:t>vzťahu</a:t>
            </a:r>
            <a:r>
              <a:rPr lang="hu-HU" sz="2400" dirty="0">
                <a:cs typeface="Times New Roman" panose="02020603050405020304" pitchFamily="18" charset="0"/>
              </a:rPr>
              <a:t> k </a:t>
            </a:r>
            <a:r>
              <a:rPr lang="hu-HU" sz="2400" dirty="0" err="1">
                <a:cs typeface="Times New Roman" panose="02020603050405020304" pitchFamily="18" charset="0"/>
              </a:rPr>
              <a:t>analýze</a:t>
            </a: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cs typeface="Times New Roman" panose="02020603050405020304" pitchFamily="18" charset="0"/>
              </a:rPr>
              <a:t>sociálnych</a:t>
            </a: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cs typeface="Times New Roman" panose="02020603050405020304" pitchFamily="18" charset="0"/>
              </a:rPr>
              <a:t>situácií</a:t>
            </a:r>
            <a:r>
              <a:rPr lang="hu-HU" sz="2400" dirty="0">
                <a:cs typeface="Times New Roman" panose="02020603050405020304" pitchFamily="18" charset="0"/>
              </a:rPr>
              <a:t>);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63508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902759"/>
            <a:ext cx="10016067" cy="4524374"/>
          </a:xfrm>
        </p:spPr>
        <p:txBody>
          <a:bodyPr>
            <a:normAutofit/>
          </a:bodyPr>
          <a:lstStyle/>
          <a:p>
            <a:r>
              <a:rPr lang="sk-SK" sz="2000" dirty="0" smtClean="0"/>
              <a:t>Na </a:t>
            </a:r>
            <a:r>
              <a:rPr lang="sk-SK" sz="2000" dirty="0"/>
              <a:t>báze takéhoto základného materiálu – ktorý sa však stále dopĺňa – vyvíjajú sa nové smery skúmania nárečí: funkčné hľadisko a postoj hovoriacich k vlastnému nárečiu a spisovnému jazyku. Situácia okolo novších výskumov je tiež iná: napriek tomu, že v školách sa vyučuje spisovná slovenčina, Slováci v Maďarsku pokladajú za hodnotu miestne nárečia. </a:t>
            </a:r>
            <a:endParaRPr lang="sk-SK" sz="2000" dirty="0" smtClean="0"/>
          </a:p>
          <a:p>
            <a:r>
              <a:rPr lang="sk-SK" sz="2000" dirty="0"/>
              <a:t>Zo </a:t>
            </a:r>
            <a:r>
              <a:rPr lang="sk-SK" sz="2000" dirty="0" err="1"/>
              <a:t>sociolingvistikého</a:t>
            </a:r>
            <a:r>
              <a:rPr lang="sk-SK" sz="2000" dirty="0"/>
              <a:t> hľadiska začali bádatelia skúmať slovenský jazyk v Maďarsku od roku 1990, ide teda o najnovší trend bádania v tejto oblasti. Pozornosť sa venovala jazykovým procesom jazykových spoločenstiev a premenám ich postojov k vlastným jazykovým útvarom a k ďalším útvarom.</a:t>
            </a:r>
          </a:p>
          <a:p>
            <a:r>
              <a:rPr lang="sk-SK" sz="2000" dirty="0"/>
              <a:t>Výskumný ústav Slovákov v Maďarsku v </a:t>
            </a:r>
            <a:r>
              <a:rPr lang="sk-SK" sz="2000" dirty="0" err="1"/>
              <a:t>Békešskej</a:t>
            </a:r>
            <a:r>
              <a:rPr lang="sk-SK" sz="2000" dirty="0"/>
              <a:t> Čabe zorganizoval na túto tému konferenciu so zborníkom </a:t>
            </a:r>
            <a:r>
              <a:rPr lang="sk-SK" sz="2000" i="1" dirty="0"/>
              <a:t>Slovenčina v menšinovom prostredí</a:t>
            </a:r>
            <a:r>
              <a:rPr lang="sk-SK" sz="2000" dirty="0"/>
              <a:t> (2004), uverejnil publikácie v zborníku </a:t>
            </a:r>
            <a:r>
              <a:rPr lang="sk-SK" sz="2000" i="1" dirty="0"/>
              <a:t>Používanie slovenského jazyka v </a:t>
            </a:r>
            <a:r>
              <a:rPr lang="sk-SK" sz="2000" i="1" dirty="0" err="1"/>
              <a:t>Békešskej</a:t>
            </a:r>
            <a:r>
              <a:rPr lang="sk-SK" sz="2000" i="1" dirty="0"/>
              <a:t> župe</a:t>
            </a:r>
            <a:r>
              <a:rPr lang="sk-SK" sz="2000" dirty="0"/>
              <a:t> (2005) a vydal monografiu </a:t>
            </a:r>
            <a:r>
              <a:rPr lang="sk-SK" sz="2000" i="1" dirty="0"/>
              <a:t>Používanie materinského jazyka v kruhu slovenskej inteligencie</a:t>
            </a:r>
            <a:r>
              <a:rPr lang="sk-SK" sz="2000" dirty="0"/>
              <a:t> (2004). Alžbeta </a:t>
            </a:r>
            <a:r>
              <a:rPr lang="sk-SK" sz="2000" dirty="0" err="1"/>
              <a:t>Uhrinová</a:t>
            </a:r>
            <a:r>
              <a:rPr lang="sk-SK" sz="2000" dirty="0"/>
              <a:t>, Mária </a:t>
            </a:r>
            <a:r>
              <a:rPr lang="sk-SK" sz="2000" dirty="0" err="1"/>
              <a:t>Žiláková</a:t>
            </a:r>
            <a:r>
              <a:rPr lang="sk-SK" sz="2000" dirty="0"/>
              <a:t>, Mária </a:t>
            </a:r>
            <a:r>
              <a:rPr lang="sk-SK" sz="2000" dirty="0" err="1"/>
              <a:t>Homišinová</a:t>
            </a:r>
            <a:r>
              <a:rPr lang="sk-SK" sz="2000" dirty="0"/>
              <a:t>, Tünde </a:t>
            </a:r>
            <a:r>
              <a:rPr lang="sk-SK" sz="2000" dirty="0" err="1"/>
              <a:t>Tušková</a:t>
            </a:r>
            <a:r>
              <a:rPr lang="sk-SK" sz="2000" dirty="0"/>
              <a:t> a </a:t>
            </a:r>
            <a:r>
              <a:rPr lang="sk-SK" sz="2000" dirty="0" err="1"/>
              <a:t>Sándor</a:t>
            </a:r>
            <a:r>
              <a:rPr lang="sk-SK" sz="2000" dirty="0"/>
              <a:t> </a:t>
            </a:r>
            <a:r>
              <a:rPr lang="sk-SK" sz="2000" dirty="0" err="1"/>
              <a:t>János</a:t>
            </a:r>
            <a:r>
              <a:rPr lang="sk-SK" sz="2000" dirty="0"/>
              <a:t> Tóth (2004, 2005) sa venujú synchrónnemu sociolingvistickému výskumu používania slovenského jazyka v Maďarsku, ktorého výsledky publikujeme aj v tejto publikácii.</a:t>
            </a:r>
          </a:p>
          <a:p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977842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95867" y="953558"/>
            <a:ext cx="9990666" cy="4351338"/>
          </a:xfrm>
        </p:spPr>
        <p:txBody>
          <a:bodyPr>
            <a:normAutofit/>
          </a:bodyPr>
          <a:lstStyle/>
          <a:p>
            <a:r>
              <a:rPr lang="sk-SK" sz="2000" dirty="0" smtClean="0"/>
              <a:t>Sociolingvistika </a:t>
            </a:r>
            <a:r>
              <a:rPr lang="sk-SK" sz="2000" dirty="0"/>
              <a:t>vytvára most medzi teoretickou a praktickou jazykovedou tým, že používa metódy a údaje prvej a odpovedá na otázky druhej. V prípade slovenského jazyka v Maďarsku vychádzame z faktov dialektologických a historických prác a pokúšame sa odpovedať na otázky osožné pre menšinové školstvo, jazykové plánovanie, jazykovú kultúru atď</a:t>
            </a:r>
            <a:r>
              <a:rPr lang="sk-SK" sz="2000" dirty="0" smtClean="0"/>
              <a:t>.</a:t>
            </a:r>
          </a:p>
          <a:p>
            <a:r>
              <a:rPr lang="sk-SK" sz="2000" dirty="0"/>
              <a:t>Jazykovedný výskum slovenčiny v Maďarsku sa rozvíjal z mnohých aspektov. Bádatelia spracovali predovšetkým minulosť, len v poslednom desaťročí sa venovali súčasnému stavu. Výskumníci z Maďarska, ktorí sa zaoberajú touto problematikou, majú vnútorný pohľad a opisujú domácu skutočnosť. </a:t>
            </a:r>
          </a:p>
          <a:p>
            <a:r>
              <a:rPr lang="sk-SK" sz="2000" dirty="0"/>
              <a:t>Vonkajší pohľad bádateľov zo Slovenska je veľmi dôležitý, lebo exaktné vedecké výsledky môžu vzniknúť len zladením vnútorného a vonkajšieho aspektu. Preto chceme povzbudiť vedeckú obec doma aj na Slovensku, aby mala záujem o slovenský jazyk v Maďarsku. </a:t>
            </a:r>
            <a:r>
              <a:rPr lang="sk-SK" sz="2000" dirty="0" err="1"/>
              <a:t>Pluricentrické</a:t>
            </a:r>
            <a:r>
              <a:rPr lang="sk-SK" sz="2000" dirty="0"/>
              <a:t> chápanie slovenského jazyka, ktoré posilňuje hodnotu existencie jazykových variet enkláv z vedeckého aspektu, pokladáme za veľmi podnetné</a:t>
            </a:r>
            <a:r>
              <a:rPr lang="sk-SK" sz="2000" dirty="0" smtClean="0"/>
              <a:t>.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4652878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78395"/>
            <a:ext cx="10515600" cy="1325563"/>
          </a:xfrm>
        </p:spPr>
        <p:txBody>
          <a:bodyPr>
            <a:noAutofit/>
          </a:bodyPr>
          <a:lstStyle/>
          <a:p>
            <a:r>
              <a:rPr lang="hu-HU" sz="3600" i="1" dirty="0"/>
              <a:t>Sándor János Tóth </a:t>
            </a:r>
            <a:r>
              <a:rPr lang="sk-SK" sz="3600" i="1" dirty="0"/>
              <a:t>2019: </a:t>
            </a:r>
            <a:r>
              <a:rPr lang="sk-SK" sz="3600" i="1" dirty="0" err="1"/>
              <a:t>The</a:t>
            </a:r>
            <a:r>
              <a:rPr lang="sk-SK" sz="3600" i="1" dirty="0"/>
              <a:t> </a:t>
            </a:r>
            <a:r>
              <a:rPr lang="sk-SK" sz="3600" i="1" dirty="0" err="1"/>
              <a:t>dominant</a:t>
            </a:r>
            <a:r>
              <a:rPr lang="sk-SK" sz="3600" i="1" dirty="0"/>
              <a:t> </a:t>
            </a:r>
            <a:r>
              <a:rPr lang="sk-SK" sz="3600" i="1" dirty="0" err="1"/>
              <a:t>language</a:t>
            </a:r>
            <a:r>
              <a:rPr lang="sk-SK" sz="3600" i="1" dirty="0"/>
              <a:t> of </a:t>
            </a:r>
            <a:r>
              <a:rPr lang="sk-SK" sz="3600" i="1" dirty="0" err="1"/>
              <a:t>bilingual</a:t>
            </a:r>
            <a:r>
              <a:rPr lang="sk-SK" sz="3600" i="1" dirty="0"/>
              <a:t> </a:t>
            </a:r>
            <a:r>
              <a:rPr lang="sk-SK" sz="3600" i="1" dirty="0" err="1"/>
              <a:t>speakers</a:t>
            </a:r>
            <a:r>
              <a:rPr lang="sk-SK" sz="3600" i="1" dirty="0"/>
              <a:t> in South Slovakia</a:t>
            </a:r>
            <a:r>
              <a:rPr lang="sk-SK" sz="3600" i="1" dirty="0" smtClean="0"/>
              <a:t>.</a:t>
            </a:r>
            <a:endParaRPr lang="hu-HU" sz="3600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73666" y="2215098"/>
            <a:ext cx="9660467" cy="2339975"/>
          </a:xfrm>
        </p:spPr>
        <p:txBody>
          <a:bodyPr>
            <a:normAutofit/>
          </a:bodyPr>
          <a:lstStyle/>
          <a:p>
            <a:r>
              <a:rPr lang="hu-HU" sz="2000" dirty="0" err="1"/>
              <a:t>Druhú</a:t>
            </a:r>
            <a:r>
              <a:rPr lang="hu-HU" sz="2000" dirty="0"/>
              <a:t> </a:t>
            </a:r>
            <a:r>
              <a:rPr lang="hu-HU" sz="2000" dirty="0" err="1"/>
              <a:t>stránku</a:t>
            </a:r>
            <a:r>
              <a:rPr lang="hu-HU" sz="2000" dirty="0"/>
              <a:t> </a:t>
            </a:r>
            <a:r>
              <a:rPr lang="hu-HU" sz="2000" dirty="0" err="1"/>
              <a:t>mince</a:t>
            </a:r>
            <a:r>
              <a:rPr lang="hu-HU" sz="2000" dirty="0"/>
              <a:t> </a:t>
            </a:r>
            <a:r>
              <a:rPr lang="hu-HU" sz="2000" dirty="0" err="1"/>
              <a:t>predstavujú</a:t>
            </a:r>
            <a:r>
              <a:rPr lang="hu-HU" sz="2000" dirty="0"/>
              <a:t> </a:t>
            </a:r>
            <a:r>
              <a:rPr lang="hu-HU" sz="2000" dirty="0" err="1"/>
              <a:t>výskumy</a:t>
            </a:r>
            <a:r>
              <a:rPr lang="hu-HU" sz="2000" dirty="0"/>
              <a:t> o </a:t>
            </a:r>
            <a:r>
              <a:rPr lang="hu-HU" sz="2000" dirty="0" err="1"/>
              <a:t>používaní</a:t>
            </a:r>
            <a:r>
              <a:rPr lang="hu-HU" sz="2000" dirty="0"/>
              <a:t> </a:t>
            </a:r>
            <a:r>
              <a:rPr lang="hu-HU" sz="2000" dirty="0" err="1"/>
              <a:t>maďarského</a:t>
            </a:r>
            <a:r>
              <a:rPr lang="hu-HU" sz="2000" dirty="0"/>
              <a:t> </a:t>
            </a:r>
            <a:r>
              <a:rPr lang="hu-HU" sz="2000" dirty="0" err="1"/>
              <a:t>jazyka</a:t>
            </a:r>
            <a:r>
              <a:rPr lang="hu-HU" sz="2000" dirty="0"/>
              <a:t> na </a:t>
            </a:r>
            <a:r>
              <a:rPr lang="hu-HU" sz="2000" dirty="0" err="1"/>
              <a:t>Slovensku</a:t>
            </a:r>
            <a:r>
              <a:rPr lang="hu-HU" sz="2000" dirty="0"/>
              <a:t>.</a:t>
            </a:r>
          </a:p>
          <a:p>
            <a:r>
              <a:rPr lang="hu-HU" sz="2000" dirty="0" err="1"/>
              <a:t>Sociografické</a:t>
            </a:r>
            <a:r>
              <a:rPr lang="hu-HU" sz="2000" dirty="0"/>
              <a:t> </a:t>
            </a:r>
            <a:r>
              <a:rPr lang="hu-HU" sz="2000" dirty="0" err="1"/>
              <a:t>pozadie</a:t>
            </a:r>
            <a:r>
              <a:rPr lang="hu-HU" sz="2000" dirty="0"/>
              <a:t> </a:t>
            </a:r>
            <a:r>
              <a:rPr lang="hu-HU" sz="2000" dirty="0" err="1"/>
              <a:t>respondentov</a:t>
            </a:r>
            <a:r>
              <a:rPr lang="hu-HU" sz="2000" dirty="0"/>
              <a:t> </a:t>
            </a:r>
            <a:r>
              <a:rPr lang="hu-HU" sz="2000" dirty="0" err="1"/>
              <a:t>sa</a:t>
            </a:r>
            <a:r>
              <a:rPr lang="hu-HU" sz="2000" dirty="0"/>
              <a:t> </a:t>
            </a:r>
            <a:r>
              <a:rPr lang="hu-HU" sz="2000" dirty="0" err="1"/>
              <a:t>odmeral</a:t>
            </a:r>
            <a:r>
              <a:rPr lang="hu-HU" sz="2000" dirty="0"/>
              <a:t> z </a:t>
            </a:r>
            <a:r>
              <a:rPr lang="hu-HU" sz="2000" dirty="0" err="1"/>
              <a:t>týchto</a:t>
            </a:r>
            <a:r>
              <a:rPr lang="hu-HU" sz="2000" dirty="0"/>
              <a:t> </a:t>
            </a:r>
            <a:r>
              <a:rPr lang="hu-HU" sz="2000" dirty="0" err="1"/>
              <a:t>aspektov</a:t>
            </a:r>
            <a:r>
              <a:rPr lang="hu-HU" sz="2000" dirty="0"/>
              <a:t>:</a:t>
            </a:r>
          </a:p>
          <a:p>
            <a:r>
              <a:rPr lang="hu-HU" sz="2000" dirty="0" err="1"/>
              <a:t>Vek</a:t>
            </a:r>
            <a:r>
              <a:rPr lang="hu-HU" sz="2000" dirty="0"/>
              <a:t>, </a:t>
            </a:r>
            <a:r>
              <a:rPr lang="hu-HU" sz="2000" dirty="0" err="1"/>
              <a:t>bydlisko</a:t>
            </a:r>
            <a:r>
              <a:rPr lang="hu-HU" sz="2000" dirty="0"/>
              <a:t>, </a:t>
            </a:r>
            <a:r>
              <a:rPr lang="hu-HU" sz="2000" dirty="0" err="1"/>
              <a:t>vzdelanie</a:t>
            </a:r>
            <a:r>
              <a:rPr lang="hu-HU" sz="2000" dirty="0"/>
              <a:t>, </a:t>
            </a:r>
            <a:r>
              <a:rPr lang="hu-HU" sz="2000" dirty="0" err="1"/>
              <a:t>miesto</a:t>
            </a:r>
            <a:r>
              <a:rPr lang="hu-HU" sz="2000" dirty="0"/>
              <a:t> </a:t>
            </a:r>
            <a:r>
              <a:rPr lang="hu-HU" sz="2000" dirty="0" err="1"/>
              <a:t>osvojovania</a:t>
            </a:r>
            <a:r>
              <a:rPr lang="hu-HU" sz="2000" dirty="0"/>
              <a:t> </a:t>
            </a:r>
            <a:r>
              <a:rPr lang="hu-HU" sz="2000" dirty="0" err="1"/>
              <a:t>si</a:t>
            </a:r>
            <a:r>
              <a:rPr lang="hu-HU" sz="2000" dirty="0"/>
              <a:t> </a:t>
            </a:r>
            <a:r>
              <a:rPr lang="hu-HU" sz="2000" dirty="0" err="1"/>
              <a:t>slovenského</a:t>
            </a:r>
            <a:r>
              <a:rPr lang="hu-HU" sz="2000" dirty="0"/>
              <a:t> </a:t>
            </a:r>
            <a:r>
              <a:rPr lang="hu-HU" sz="2000" dirty="0" err="1"/>
              <a:t>jazyka</a:t>
            </a:r>
            <a:r>
              <a:rPr lang="hu-HU" sz="2000" dirty="0"/>
              <a:t> (</a:t>
            </a:r>
            <a:r>
              <a:rPr lang="hu-HU" sz="2000" dirty="0" err="1"/>
              <a:t>typ</a:t>
            </a:r>
            <a:r>
              <a:rPr lang="hu-HU" sz="2000" dirty="0"/>
              <a:t> </a:t>
            </a:r>
            <a:r>
              <a:rPr lang="hu-HU" sz="2000" dirty="0" err="1"/>
              <a:t>školy</a:t>
            </a:r>
            <a:r>
              <a:rPr lang="hu-HU" sz="2000" dirty="0"/>
              <a:t>)</a:t>
            </a:r>
          </a:p>
          <a:p>
            <a:r>
              <a:rPr lang="hu-HU" sz="2000" dirty="0" err="1"/>
              <a:t>Výskum</a:t>
            </a:r>
            <a:r>
              <a:rPr lang="hu-HU" sz="2000" dirty="0"/>
              <a:t> </a:t>
            </a:r>
            <a:r>
              <a:rPr lang="hu-HU" sz="2000" dirty="0" err="1"/>
              <a:t>bol</a:t>
            </a:r>
            <a:r>
              <a:rPr lang="hu-HU" sz="2000" dirty="0"/>
              <a:t> </a:t>
            </a:r>
            <a:r>
              <a:rPr lang="hu-HU" sz="2000" dirty="0" err="1"/>
              <a:t>zameraný</a:t>
            </a:r>
            <a:r>
              <a:rPr lang="hu-HU" sz="2000" dirty="0"/>
              <a:t> na </a:t>
            </a:r>
            <a:r>
              <a:rPr lang="hu-HU" sz="2000" dirty="0" err="1"/>
              <a:t>situácie</a:t>
            </a:r>
            <a:r>
              <a:rPr lang="hu-HU" sz="2000" dirty="0"/>
              <a:t>, v </a:t>
            </a:r>
            <a:r>
              <a:rPr lang="hu-HU" sz="2000" dirty="0" err="1"/>
              <a:t>ktorých</a:t>
            </a:r>
            <a:r>
              <a:rPr lang="hu-HU" sz="2000" dirty="0"/>
              <a:t> </a:t>
            </a:r>
            <a:r>
              <a:rPr lang="hu-HU" sz="2000" dirty="0" err="1"/>
              <a:t>dominuje</a:t>
            </a:r>
            <a:r>
              <a:rPr lang="hu-HU" sz="2000" dirty="0"/>
              <a:t> </a:t>
            </a:r>
            <a:r>
              <a:rPr lang="hu-HU" sz="2000" dirty="0" err="1"/>
              <a:t>jeden</a:t>
            </a:r>
            <a:r>
              <a:rPr lang="hu-HU" sz="2000" dirty="0"/>
              <a:t> </a:t>
            </a:r>
            <a:r>
              <a:rPr lang="hu-HU" sz="2000" dirty="0" err="1"/>
              <a:t>alebo</a:t>
            </a:r>
            <a:r>
              <a:rPr lang="hu-HU" sz="2000" dirty="0"/>
              <a:t> </a:t>
            </a:r>
            <a:r>
              <a:rPr lang="hu-HU" sz="2000" dirty="0" err="1"/>
              <a:t>druhý</a:t>
            </a:r>
            <a:r>
              <a:rPr lang="hu-HU" sz="2000" dirty="0"/>
              <a:t> </a:t>
            </a:r>
            <a:r>
              <a:rPr lang="hu-HU" sz="2000" dirty="0" err="1"/>
              <a:t>jazyk</a:t>
            </a:r>
            <a:r>
              <a:rPr lang="hu-HU" sz="2000" dirty="0"/>
              <a:t>. </a:t>
            </a:r>
          </a:p>
          <a:p>
            <a:r>
              <a:rPr lang="hu-HU" sz="2000" dirty="0"/>
              <a:t>N= 162 </a:t>
            </a:r>
            <a:r>
              <a:rPr lang="hu-HU" sz="2000" dirty="0" err="1"/>
              <a:t>respondentov</a:t>
            </a:r>
            <a:r>
              <a:rPr lang="hu-HU" sz="2000" dirty="0"/>
              <a:t> z </a:t>
            </a:r>
            <a:r>
              <a:rPr lang="hu-HU" sz="2000" dirty="0" err="1"/>
              <a:t>južných</a:t>
            </a:r>
            <a:r>
              <a:rPr lang="hu-HU" sz="2000" dirty="0"/>
              <a:t> </a:t>
            </a:r>
            <a:r>
              <a:rPr lang="hu-HU" sz="2000" dirty="0" err="1"/>
              <a:t>regiónov</a:t>
            </a:r>
            <a:r>
              <a:rPr lang="hu-HU" sz="2000" dirty="0"/>
              <a:t> </a:t>
            </a:r>
            <a:r>
              <a:rPr lang="hu-HU" sz="2000" dirty="0" err="1"/>
              <a:t>Slovenska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7041000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err="1">
                <a:latin typeface="+mn-lt"/>
              </a:rPr>
              <a:t>Korelácia</a:t>
            </a:r>
            <a:r>
              <a:rPr lang="hu-HU" sz="4000" b="1" dirty="0">
                <a:latin typeface="+mn-lt"/>
              </a:rPr>
              <a:t> </a:t>
            </a:r>
            <a:r>
              <a:rPr lang="hu-HU" sz="4000" b="1" dirty="0" err="1">
                <a:latin typeface="+mn-lt"/>
              </a:rPr>
              <a:t>miesta</a:t>
            </a:r>
            <a:r>
              <a:rPr lang="hu-HU" sz="4000" b="1" dirty="0">
                <a:latin typeface="+mn-lt"/>
              </a:rPr>
              <a:t> </a:t>
            </a:r>
            <a:r>
              <a:rPr lang="hu-HU" sz="4000" b="1" dirty="0" err="1">
                <a:latin typeface="+mn-lt"/>
              </a:rPr>
              <a:t>osvojovania</a:t>
            </a:r>
            <a:r>
              <a:rPr lang="hu-HU" sz="4000" b="1" dirty="0">
                <a:latin typeface="+mn-lt"/>
              </a:rPr>
              <a:t> a </a:t>
            </a:r>
            <a:r>
              <a:rPr lang="hu-HU" sz="4000" b="1" dirty="0" err="1">
                <a:latin typeface="+mn-lt"/>
              </a:rPr>
              <a:t>situácií</a:t>
            </a:r>
            <a:r>
              <a:rPr lang="hu-HU" sz="4000" b="1" dirty="0">
                <a:latin typeface="+mn-lt"/>
              </a:rPr>
              <a:t> </a:t>
            </a:r>
            <a:r>
              <a:rPr lang="hu-HU" sz="4000" b="1" dirty="0" err="1">
                <a:latin typeface="+mn-lt"/>
              </a:rPr>
              <a:t>používania</a:t>
            </a:r>
            <a:r>
              <a:rPr lang="hu-HU" sz="4000" b="1" dirty="0">
                <a:latin typeface="+mn-lt"/>
              </a:rPr>
              <a:t> </a:t>
            </a:r>
            <a:r>
              <a:rPr lang="hu-HU" sz="4000" b="1" dirty="0" err="1">
                <a:latin typeface="+mn-lt"/>
              </a:rPr>
              <a:t>slovenského</a:t>
            </a:r>
            <a:r>
              <a:rPr lang="hu-HU" sz="4000" b="1" dirty="0">
                <a:latin typeface="+mn-lt"/>
              </a:rPr>
              <a:t> </a:t>
            </a:r>
            <a:r>
              <a:rPr lang="hu-HU" sz="4000" b="1" dirty="0" err="1">
                <a:latin typeface="+mn-lt"/>
              </a:rPr>
              <a:t>jazyka</a:t>
            </a:r>
            <a:endParaRPr lang="hu-HU" sz="4000" b="1" dirty="0">
              <a:latin typeface="+mn-lt"/>
            </a:endParaRP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059788"/>
              </p:ext>
            </p:extLst>
          </p:nvPr>
        </p:nvGraphicFramePr>
        <p:xfrm>
          <a:off x="965913" y="1867434"/>
          <a:ext cx="9775067" cy="4801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48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89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2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86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25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508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5542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4809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0906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5159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2207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98219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15245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4319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→ osvoj.</a:t>
                      </a:r>
                      <a:endParaRPr lang="hu-HU" sz="18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↓ </a:t>
                      </a:r>
                      <a:r>
                        <a:rPr lang="sk-SK" sz="1800" dirty="0" err="1">
                          <a:effectLst/>
                        </a:rPr>
                        <a:t>použ</a:t>
                      </a:r>
                      <a:r>
                        <a:rPr lang="sk-SK" sz="1800" dirty="0">
                          <a:effectLst/>
                        </a:rPr>
                        <a:t>.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Rodi-na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Ško-</a:t>
                      </a:r>
                      <a:endParaRPr lang="hu-HU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la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Práca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X iné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R+Š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R+P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R+X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Š+P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Š+X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X+P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3/3+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∑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11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Rodina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2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2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11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 err="1">
                          <a:effectLst/>
                        </a:rPr>
                        <a:t>Škola+Práca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1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u="none" strike="noStrike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u="none" strike="noStrike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1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1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3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11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Kamaráti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u="none" strike="noStrike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u="none" strike="noStrike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u="none" strike="noStrike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19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Oficiál. situ.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8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27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2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7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12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1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3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1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2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5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1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69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11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R+Š+P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11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R+K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1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1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19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R+O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8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1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2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1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12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11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Š+P+K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1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1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1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3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19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Š+P+O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12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23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9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1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4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1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1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14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3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2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70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19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K+O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5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2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1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1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1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10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19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3 / 3+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8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5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1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7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1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6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1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29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11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∑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46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57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11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13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24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3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5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22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7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7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2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0904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59866"/>
            <a:ext cx="10515600" cy="1325563"/>
          </a:xfrm>
        </p:spPr>
        <p:txBody>
          <a:bodyPr>
            <a:normAutofit/>
          </a:bodyPr>
          <a:lstStyle/>
          <a:p>
            <a:r>
              <a:rPr lang="hu-HU" sz="4000" b="1" dirty="0" err="1">
                <a:latin typeface="+mn-lt"/>
              </a:rPr>
              <a:t>Korelácia</a:t>
            </a:r>
            <a:r>
              <a:rPr lang="hu-HU" sz="4000" b="1" dirty="0">
                <a:latin typeface="+mn-lt"/>
              </a:rPr>
              <a:t> </a:t>
            </a:r>
            <a:r>
              <a:rPr lang="hu-HU" sz="4000" b="1" dirty="0" err="1">
                <a:latin typeface="+mn-lt"/>
              </a:rPr>
              <a:t>domimancie</a:t>
            </a:r>
            <a:r>
              <a:rPr lang="hu-HU" sz="4000" b="1" dirty="0">
                <a:latin typeface="+mn-lt"/>
              </a:rPr>
              <a:t> </a:t>
            </a:r>
            <a:r>
              <a:rPr lang="hu-HU" sz="4000" b="1" dirty="0" err="1">
                <a:latin typeface="+mn-lt"/>
              </a:rPr>
              <a:t>jazykov</a:t>
            </a:r>
            <a:endParaRPr lang="hu-HU" sz="4000" b="1" dirty="0"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20308"/>
          </a:xfrm>
        </p:spPr>
        <p:txBody>
          <a:bodyPr>
            <a:normAutofit/>
          </a:bodyPr>
          <a:lstStyle/>
          <a:p>
            <a:r>
              <a:rPr lang="hu-HU" sz="2000" dirty="0" err="1"/>
              <a:t>Vyvážený</a:t>
            </a:r>
            <a:r>
              <a:rPr lang="hu-HU" sz="2000" dirty="0"/>
              <a:t> </a:t>
            </a:r>
            <a:r>
              <a:rPr lang="hu-HU" sz="2000" dirty="0" err="1"/>
              <a:t>typ</a:t>
            </a:r>
            <a:r>
              <a:rPr lang="hu-HU" sz="2000" dirty="0"/>
              <a:t> </a:t>
            </a:r>
            <a:r>
              <a:rPr lang="hu-HU" sz="2000" dirty="0" err="1"/>
              <a:t>bilingvizmu</a:t>
            </a:r>
            <a:r>
              <a:rPr lang="hu-HU" sz="2000" dirty="0"/>
              <a:t>: </a:t>
            </a:r>
            <a:r>
              <a:rPr lang="en-GB" sz="2000" dirty="0"/>
              <a:t>(12.8%)</a:t>
            </a:r>
            <a:endParaRPr lang="hu-HU" sz="2000" dirty="0"/>
          </a:p>
          <a:p>
            <a:r>
              <a:rPr lang="hu-HU" sz="2000" dirty="0" err="1"/>
              <a:t>Bilingvizmus</a:t>
            </a:r>
            <a:r>
              <a:rPr lang="hu-HU" sz="2000" dirty="0"/>
              <a:t> s </a:t>
            </a:r>
            <a:r>
              <a:rPr lang="hu-HU" sz="2000" dirty="0" err="1"/>
              <a:t>dominanciou</a:t>
            </a:r>
            <a:r>
              <a:rPr lang="hu-HU" sz="2000" dirty="0"/>
              <a:t> </a:t>
            </a:r>
            <a:r>
              <a:rPr lang="hu-HU" sz="2000" dirty="0" err="1"/>
              <a:t>slovenského</a:t>
            </a:r>
            <a:r>
              <a:rPr lang="hu-HU" sz="2000" dirty="0"/>
              <a:t> </a:t>
            </a:r>
            <a:r>
              <a:rPr lang="hu-HU" sz="2000" dirty="0" err="1"/>
              <a:t>jazyka</a:t>
            </a:r>
            <a:r>
              <a:rPr lang="hu-HU" sz="2000" dirty="0"/>
              <a:t>: </a:t>
            </a:r>
            <a:r>
              <a:rPr lang="en-GB" sz="2000" dirty="0"/>
              <a:t>(56.2%) </a:t>
            </a:r>
            <a:endParaRPr lang="hu-HU" sz="2000" dirty="0"/>
          </a:p>
          <a:p>
            <a:r>
              <a:rPr lang="hu-HU" sz="2000" dirty="0"/>
              <a:t>Dominancia </a:t>
            </a:r>
            <a:r>
              <a:rPr lang="hu-HU" sz="2000" dirty="0" err="1"/>
              <a:t>maďarského</a:t>
            </a:r>
            <a:r>
              <a:rPr lang="hu-HU" sz="2000" dirty="0"/>
              <a:t> </a:t>
            </a:r>
            <a:r>
              <a:rPr lang="hu-HU" sz="2000" dirty="0" err="1"/>
              <a:t>jazyka</a:t>
            </a:r>
            <a:r>
              <a:rPr lang="hu-HU" sz="2000" dirty="0"/>
              <a:t>: </a:t>
            </a:r>
            <a:r>
              <a:rPr lang="en-GB" sz="2000" dirty="0"/>
              <a:t>(31%) </a:t>
            </a:r>
            <a:endParaRPr lang="hu-HU" sz="2000" dirty="0"/>
          </a:p>
          <a:p>
            <a:r>
              <a:rPr lang="hu-HU" sz="2000" dirty="0" err="1"/>
              <a:t>Regionálna</a:t>
            </a:r>
            <a:r>
              <a:rPr lang="hu-HU" sz="2000" dirty="0"/>
              <a:t> </a:t>
            </a:r>
            <a:r>
              <a:rPr lang="hu-HU" sz="2000" dirty="0" err="1"/>
              <a:t>distribúcia</a:t>
            </a:r>
            <a:r>
              <a:rPr lang="hu-HU" sz="2000" dirty="0"/>
              <a:t> </a:t>
            </a:r>
            <a:r>
              <a:rPr lang="hu-HU" sz="2000" dirty="0" err="1"/>
              <a:t>dominancie</a:t>
            </a:r>
            <a:r>
              <a:rPr lang="hu-HU" sz="2000" dirty="0"/>
              <a:t> </a:t>
            </a:r>
            <a:r>
              <a:rPr lang="hu-HU" sz="2000" dirty="0" err="1" smtClean="0"/>
              <a:t>jazykov</a:t>
            </a:r>
            <a:r>
              <a:rPr lang="hu-HU" sz="2000" dirty="0" smtClean="0"/>
              <a:t>:</a:t>
            </a:r>
            <a:endParaRPr lang="hu-HU" sz="2000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92041"/>
              </p:ext>
            </p:extLst>
          </p:nvPr>
        </p:nvGraphicFramePr>
        <p:xfrm>
          <a:off x="838200" y="3580870"/>
          <a:ext cx="9967172" cy="21649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95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01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01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31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231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2018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2018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4971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4090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154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 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DS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KN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GA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LV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Novohrad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Gemer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err="1">
                          <a:effectLst/>
                        </a:rPr>
                        <a:t>Abov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Zemplín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64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Dominuje</a:t>
                      </a:r>
                      <a:r>
                        <a:rPr lang="sk-SK" sz="1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slovenčina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45.1%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47%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87.5%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72.7%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46.1%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31%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62%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70%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64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Vyvážený</a:t>
                      </a:r>
                      <a:r>
                        <a:rPr lang="sk-SK" sz="1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bilingvizmus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5.8%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11.8%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6.25%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9%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23%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22.4%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19%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10%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64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Dominuje</a:t>
                      </a:r>
                      <a:r>
                        <a:rPr lang="sk-SK" sz="1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maďarčina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49%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41%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6.25%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18%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30.7%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46.5%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19%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20%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9588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32933" y="474133"/>
            <a:ext cx="10117667" cy="588433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hu-HU" sz="1100" b="1" dirty="0"/>
              <a:t>Literatúra </a:t>
            </a:r>
            <a:endParaRPr lang="sk-SK" sz="1100" b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sk-SK" sz="1100" dirty="0"/>
              <a:t> </a:t>
            </a:r>
          </a:p>
          <a:p>
            <a:pPr marL="177800" indent="-177800" algn="l">
              <a:lnSpc>
                <a:spcPct val="100000"/>
              </a:lnSpc>
              <a:spcBef>
                <a:spcPts val="0"/>
              </a:spcBef>
            </a:pPr>
            <a:r>
              <a:rPr lang="sk-SK" sz="1100" dirty="0"/>
              <a:t>BÁNIK, Tomáš 2019: Nárečia dolnozemských Slovákov v konfrontácii s nárečiami stredoslovenského </a:t>
            </a:r>
            <a:r>
              <a:rPr lang="sk-SK" sz="1100" dirty="0" err="1"/>
              <a:t>makroareálu</a:t>
            </a:r>
            <a:r>
              <a:rPr lang="sk-SK" sz="1100" dirty="0"/>
              <a:t>.  IN: </a:t>
            </a:r>
            <a:r>
              <a:rPr lang="sk-SK" sz="1100" dirty="0" err="1"/>
              <a:t>Király</a:t>
            </a:r>
            <a:r>
              <a:rPr lang="sk-SK" sz="1100" dirty="0"/>
              <a:t> Péter 100. </a:t>
            </a:r>
            <a:r>
              <a:rPr lang="sk-SK" sz="1100" dirty="0" err="1"/>
              <a:t>Tanulmánykötet</a:t>
            </a:r>
            <a:r>
              <a:rPr lang="sk-SK" sz="1100" dirty="0"/>
              <a:t> </a:t>
            </a:r>
            <a:r>
              <a:rPr lang="sk-SK" sz="1100" dirty="0" err="1"/>
              <a:t>Király</a:t>
            </a:r>
            <a:r>
              <a:rPr lang="sk-SK" sz="1100" dirty="0"/>
              <a:t> Péter </a:t>
            </a:r>
            <a:r>
              <a:rPr lang="sk-SK" sz="1100" dirty="0" err="1"/>
              <a:t>tiszteletére</a:t>
            </a:r>
            <a:r>
              <a:rPr lang="sk-SK" sz="1100" dirty="0"/>
              <a:t> I. </a:t>
            </a:r>
            <a:r>
              <a:rPr lang="sk-SK" sz="1100" dirty="0" err="1"/>
              <a:t>Budapest</a:t>
            </a:r>
            <a:r>
              <a:rPr lang="sk-SK" sz="1100" dirty="0"/>
              <a:t>: ELTE BTK </a:t>
            </a:r>
            <a:r>
              <a:rPr lang="sk-SK" sz="1100" dirty="0" err="1"/>
              <a:t>Szláv</a:t>
            </a:r>
            <a:r>
              <a:rPr lang="sk-SK" sz="1100" dirty="0"/>
              <a:t> </a:t>
            </a:r>
            <a:r>
              <a:rPr lang="sk-SK" sz="1100" dirty="0" err="1"/>
              <a:t>Filológiai</a:t>
            </a:r>
            <a:r>
              <a:rPr lang="sk-SK" sz="1100" dirty="0"/>
              <a:t> </a:t>
            </a:r>
            <a:r>
              <a:rPr lang="sk-SK" sz="1100" dirty="0" err="1"/>
              <a:t>Tanszék</a:t>
            </a:r>
            <a:r>
              <a:rPr lang="sk-SK" sz="1100" dirty="0"/>
              <a:t>. 130 – 142. </a:t>
            </a:r>
          </a:p>
          <a:p>
            <a:pPr marL="177800" indent="-177800" algn="l">
              <a:lnSpc>
                <a:spcPct val="100000"/>
              </a:lnSpc>
              <a:spcBef>
                <a:spcPts val="0"/>
              </a:spcBef>
            </a:pPr>
            <a:r>
              <a:rPr lang="sk-SK" sz="1100" dirty="0"/>
              <a:t>BELL, </a:t>
            </a:r>
            <a:r>
              <a:rPr lang="sk-SK" sz="1100" dirty="0" err="1"/>
              <a:t>Allan</a:t>
            </a:r>
            <a:r>
              <a:rPr lang="sk-SK" sz="1100" dirty="0"/>
              <a:t> 2014: </a:t>
            </a:r>
            <a:r>
              <a:rPr lang="sk-SK" sz="1100" dirty="0" err="1"/>
              <a:t>The</a:t>
            </a:r>
            <a:r>
              <a:rPr lang="sk-SK" sz="1100" dirty="0"/>
              <a:t> </a:t>
            </a:r>
            <a:r>
              <a:rPr lang="sk-SK" sz="1100" dirty="0" err="1"/>
              <a:t>Guidebook</a:t>
            </a:r>
            <a:r>
              <a:rPr lang="sk-SK" sz="1100" dirty="0"/>
              <a:t> to </a:t>
            </a:r>
            <a:r>
              <a:rPr lang="sk-SK" sz="1100" dirty="0" err="1"/>
              <a:t>Sociolinguistics</a:t>
            </a:r>
            <a:r>
              <a:rPr lang="sk-SK" sz="1100" dirty="0"/>
              <a:t>. </a:t>
            </a:r>
            <a:r>
              <a:rPr lang="sk-SK" sz="1100" dirty="0" err="1"/>
              <a:t>Oxford</a:t>
            </a:r>
            <a:r>
              <a:rPr lang="sk-SK" sz="1100" dirty="0"/>
              <a:t>: </a:t>
            </a:r>
            <a:r>
              <a:rPr lang="sk-SK" sz="1100" dirty="0" err="1"/>
              <a:t>Willey</a:t>
            </a:r>
            <a:r>
              <a:rPr lang="sk-SK" sz="1100" dirty="0"/>
              <a:t> </a:t>
            </a:r>
            <a:r>
              <a:rPr lang="sk-SK" sz="1100" dirty="0" err="1"/>
              <a:t>Blacwell</a:t>
            </a:r>
            <a:r>
              <a:rPr lang="sk-SK" sz="1100" dirty="0"/>
              <a:t>. 229 – 254.</a:t>
            </a:r>
          </a:p>
          <a:p>
            <a:pPr marL="177800" indent="-177800" algn="l">
              <a:lnSpc>
                <a:spcPct val="100000"/>
              </a:lnSpc>
              <a:spcBef>
                <a:spcPts val="0"/>
              </a:spcBef>
            </a:pPr>
            <a:r>
              <a:rPr lang="sk-SK" sz="1100" dirty="0"/>
              <a:t>BLOMMAERT, </a:t>
            </a:r>
            <a:r>
              <a:rPr lang="sk-SK" sz="1100" dirty="0" err="1"/>
              <a:t>Jan</a:t>
            </a:r>
            <a:r>
              <a:rPr lang="sk-SK" sz="1100" dirty="0"/>
              <a:t> – JIE, </a:t>
            </a:r>
            <a:r>
              <a:rPr lang="sk-SK" sz="1100" dirty="0" err="1"/>
              <a:t>Dong</a:t>
            </a:r>
            <a:r>
              <a:rPr lang="sk-SK" sz="1100" dirty="0"/>
              <a:t> 2010: </a:t>
            </a:r>
            <a:r>
              <a:rPr lang="sk-SK" sz="1100" dirty="0" err="1"/>
              <a:t>Ethnographic</a:t>
            </a:r>
            <a:r>
              <a:rPr lang="sk-SK" sz="1100" dirty="0"/>
              <a:t> </a:t>
            </a:r>
            <a:r>
              <a:rPr lang="sk-SK" sz="1100" dirty="0" err="1"/>
              <a:t>Fieldwork</a:t>
            </a:r>
            <a:r>
              <a:rPr lang="sk-SK" sz="1100" dirty="0"/>
              <a:t>. A </a:t>
            </a:r>
            <a:r>
              <a:rPr lang="sk-SK" sz="1100" dirty="0" err="1"/>
              <a:t>Beginner’s</a:t>
            </a:r>
            <a:r>
              <a:rPr lang="sk-SK" sz="1100" dirty="0"/>
              <a:t> </a:t>
            </a:r>
            <a:r>
              <a:rPr lang="sk-SK" sz="1100" dirty="0" err="1"/>
              <a:t>Guide</a:t>
            </a:r>
            <a:r>
              <a:rPr lang="sk-SK" sz="1100" dirty="0"/>
              <a:t>. </a:t>
            </a:r>
            <a:r>
              <a:rPr lang="sk-SK" sz="1100" dirty="0" err="1"/>
              <a:t>Bristol</a:t>
            </a:r>
            <a:r>
              <a:rPr lang="sk-SK" sz="1100" dirty="0"/>
              <a:t>: </a:t>
            </a:r>
            <a:r>
              <a:rPr lang="sk-SK" sz="1100" dirty="0" err="1"/>
              <a:t>Multilingual</a:t>
            </a:r>
            <a:r>
              <a:rPr lang="sk-SK" sz="1100" dirty="0"/>
              <a:t> </a:t>
            </a:r>
            <a:r>
              <a:rPr lang="sk-SK" sz="1100" dirty="0" err="1"/>
              <a:t>Matters</a:t>
            </a:r>
            <a:r>
              <a:rPr lang="sk-SK" sz="1100" dirty="0"/>
              <a:t>.</a:t>
            </a:r>
          </a:p>
          <a:p>
            <a:pPr marL="177800" indent="-177800" algn="l">
              <a:lnSpc>
                <a:spcPct val="100000"/>
              </a:lnSpc>
              <a:spcBef>
                <a:spcPts val="0"/>
              </a:spcBef>
            </a:pPr>
            <a:r>
              <a:rPr lang="sk-SK" sz="1100" dirty="0"/>
              <a:t>BORBÉLY Anna 2015: </a:t>
            </a:r>
            <a:r>
              <a:rPr lang="sk-SK" sz="1100" dirty="0" err="1"/>
              <a:t>Studying</a:t>
            </a:r>
            <a:r>
              <a:rPr lang="sk-SK" sz="1100" dirty="0"/>
              <a:t> </a:t>
            </a:r>
            <a:r>
              <a:rPr lang="sk-SK" sz="1100" dirty="0" err="1"/>
              <a:t>sustaianble</a:t>
            </a:r>
            <a:r>
              <a:rPr lang="sk-SK" sz="1100" dirty="0"/>
              <a:t> </a:t>
            </a:r>
            <a:r>
              <a:rPr lang="sk-SK" sz="1100" dirty="0" err="1"/>
              <a:t>bilingualism</a:t>
            </a:r>
            <a:r>
              <a:rPr lang="sk-SK" sz="1100" dirty="0"/>
              <a:t>: </a:t>
            </a:r>
            <a:r>
              <a:rPr lang="sk-SK" sz="1100" dirty="0" err="1"/>
              <a:t>comparing</a:t>
            </a:r>
            <a:r>
              <a:rPr lang="sk-SK" sz="1100" dirty="0"/>
              <a:t> </a:t>
            </a:r>
            <a:r>
              <a:rPr lang="sk-SK" sz="1100" dirty="0" err="1"/>
              <a:t>the</a:t>
            </a:r>
            <a:r>
              <a:rPr lang="sk-SK" sz="1100" dirty="0"/>
              <a:t> </a:t>
            </a:r>
            <a:r>
              <a:rPr lang="sk-SK" sz="1100" dirty="0" err="1"/>
              <a:t>choices</a:t>
            </a:r>
            <a:r>
              <a:rPr lang="sk-SK" sz="1100" dirty="0"/>
              <a:t> of </a:t>
            </a:r>
            <a:r>
              <a:rPr lang="sk-SK" sz="1100" dirty="0" err="1"/>
              <a:t>languages</a:t>
            </a:r>
            <a:r>
              <a:rPr lang="sk-SK" sz="1100" dirty="0"/>
              <a:t> in </a:t>
            </a:r>
            <a:r>
              <a:rPr lang="sk-SK" sz="1100" dirty="0" err="1"/>
              <a:t>Hungary’s</a:t>
            </a:r>
            <a:r>
              <a:rPr lang="sk-SK" sz="1100" dirty="0"/>
              <a:t> </a:t>
            </a:r>
            <a:r>
              <a:rPr lang="sk-SK" sz="1100" dirty="0" err="1"/>
              <a:t>six</a:t>
            </a:r>
            <a:r>
              <a:rPr lang="sk-SK" sz="1100" dirty="0"/>
              <a:t> </a:t>
            </a:r>
            <a:r>
              <a:rPr lang="sk-SK" sz="1100" dirty="0" err="1"/>
              <a:t>bilingual</a:t>
            </a:r>
            <a:r>
              <a:rPr lang="sk-SK" sz="1100" dirty="0"/>
              <a:t> </a:t>
            </a:r>
            <a:r>
              <a:rPr lang="sk-SK" sz="1100" dirty="0" err="1"/>
              <a:t>national</a:t>
            </a:r>
            <a:r>
              <a:rPr lang="sk-SK" sz="1100" dirty="0"/>
              <a:t> </a:t>
            </a:r>
            <a:r>
              <a:rPr lang="sk-SK" sz="1100" dirty="0" err="1"/>
              <a:t>minorities</a:t>
            </a:r>
            <a:r>
              <a:rPr lang="sk-SK" sz="1100" dirty="0"/>
              <a:t>. IN: International </a:t>
            </a:r>
            <a:r>
              <a:rPr lang="sk-SK" sz="1100" dirty="0" err="1"/>
              <a:t>Journal</a:t>
            </a:r>
            <a:r>
              <a:rPr lang="sk-SK" sz="1100" dirty="0"/>
              <a:t> of </a:t>
            </a:r>
            <a:r>
              <a:rPr lang="sk-SK" sz="1100" dirty="0" err="1"/>
              <a:t>the</a:t>
            </a:r>
            <a:r>
              <a:rPr lang="sk-SK" sz="1100" dirty="0"/>
              <a:t> </a:t>
            </a:r>
            <a:r>
              <a:rPr lang="sk-SK" sz="1100" dirty="0" err="1"/>
              <a:t>Sociology</a:t>
            </a:r>
            <a:r>
              <a:rPr lang="sk-SK" sz="1100" dirty="0"/>
              <a:t> of </a:t>
            </a:r>
            <a:r>
              <a:rPr lang="sk-SK" sz="1100" dirty="0" err="1"/>
              <a:t>Language</a:t>
            </a:r>
            <a:r>
              <a:rPr lang="sk-SK" sz="1100" dirty="0"/>
              <a:t> 236. DOI 10.1515/ijsl-2015-0025. 155 – 179.</a:t>
            </a:r>
          </a:p>
          <a:p>
            <a:pPr marL="177800" indent="-177800" algn="l">
              <a:lnSpc>
                <a:spcPct val="100000"/>
              </a:lnSpc>
              <a:spcBef>
                <a:spcPts val="0"/>
              </a:spcBef>
            </a:pPr>
            <a:r>
              <a:rPr lang="sk-SK" sz="1100" dirty="0"/>
              <a:t>DIVIČANOVÁ, Anna (</a:t>
            </a:r>
            <a:r>
              <a:rPr lang="sk-SK" sz="1100" dirty="0" err="1"/>
              <a:t>ed</a:t>
            </a:r>
            <a:r>
              <a:rPr lang="sk-SK" sz="1100" dirty="0"/>
              <a:t>.) 1996: Atlas ľudovej kultúry Slovákov v Maďarsku. </a:t>
            </a:r>
            <a:r>
              <a:rPr lang="sk-SK" sz="1100" dirty="0" err="1"/>
              <a:t>Békešská</a:t>
            </a:r>
            <a:r>
              <a:rPr lang="sk-SK" sz="1100" dirty="0"/>
              <a:t> Čaba: VÚSM.</a:t>
            </a:r>
          </a:p>
          <a:p>
            <a:pPr marL="177800" indent="-177800" algn="l">
              <a:lnSpc>
                <a:spcPct val="100000"/>
              </a:lnSpc>
              <a:spcBef>
                <a:spcPts val="0"/>
              </a:spcBef>
            </a:pPr>
            <a:r>
              <a:rPr lang="sk-SK" sz="1100" dirty="0"/>
              <a:t>DOLNÍK, Juraj 2009: Všeobecná jazykoveda. Bratislava: VEDA. 336 – 350.</a:t>
            </a:r>
          </a:p>
          <a:p>
            <a:pPr marL="177800" indent="-177800" algn="l">
              <a:lnSpc>
                <a:spcPct val="100000"/>
              </a:lnSpc>
              <a:spcBef>
                <a:spcPts val="0"/>
              </a:spcBef>
            </a:pPr>
            <a:r>
              <a:rPr lang="sk-SK" sz="1100" dirty="0"/>
              <a:t>DRAGER, </a:t>
            </a:r>
            <a:r>
              <a:rPr lang="sk-SK" sz="1100" dirty="0" err="1"/>
              <a:t>Katie</a:t>
            </a:r>
            <a:r>
              <a:rPr lang="sk-SK" sz="1100" dirty="0"/>
              <a:t> 2018: </a:t>
            </a:r>
            <a:r>
              <a:rPr lang="sk-SK" sz="1100" dirty="0" err="1"/>
              <a:t>Experimental</a:t>
            </a:r>
            <a:r>
              <a:rPr lang="sk-SK" sz="1100" dirty="0"/>
              <a:t> </a:t>
            </a:r>
            <a:r>
              <a:rPr lang="sk-SK" sz="1100" dirty="0" err="1"/>
              <a:t>Research</a:t>
            </a:r>
            <a:r>
              <a:rPr lang="sk-SK" sz="1100" dirty="0"/>
              <a:t> </a:t>
            </a:r>
            <a:r>
              <a:rPr lang="sk-SK" sz="1100" dirty="0" err="1"/>
              <a:t>Methods</a:t>
            </a:r>
            <a:r>
              <a:rPr lang="sk-SK" sz="1100" dirty="0"/>
              <a:t> in </a:t>
            </a:r>
            <a:r>
              <a:rPr lang="sk-SK" sz="1100" dirty="0" err="1"/>
              <a:t>Sociolinguistics</a:t>
            </a:r>
            <a:r>
              <a:rPr lang="sk-SK" sz="1100" dirty="0"/>
              <a:t>. </a:t>
            </a:r>
            <a:r>
              <a:rPr lang="sk-SK" sz="1100" dirty="0" err="1"/>
              <a:t>London</a:t>
            </a:r>
            <a:r>
              <a:rPr lang="sk-SK" sz="1100" dirty="0"/>
              <a:t> – </a:t>
            </a:r>
            <a:r>
              <a:rPr lang="sk-SK" sz="1100" dirty="0" err="1"/>
              <a:t>Oxford</a:t>
            </a:r>
            <a:r>
              <a:rPr lang="sk-SK" sz="1100" dirty="0"/>
              <a:t> et al.: </a:t>
            </a:r>
            <a:r>
              <a:rPr lang="sk-SK" sz="1100" dirty="0" err="1"/>
              <a:t>Bloomsbury</a:t>
            </a:r>
            <a:r>
              <a:rPr lang="sk-SK" sz="1100" dirty="0"/>
              <a:t>.</a:t>
            </a:r>
          </a:p>
          <a:p>
            <a:pPr marL="177800" indent="-177800" algn="l">
              <a:lnSpc>
                <a:spcPct val="100000"/>
              </a:lnSpc>
              <a:spcBef>
                <a:spcPts val="0"/>
              </a:spcBef>
            </a:pPr>
            <a:r>
              <a:rPr lang="sk-SK" sz="1100" dirty="0"/>
              <a:t>FÜGEDI Erik – GREGOR </a:t>
            </a:r>
            <a:r>
              <a:rPr lang="sk-SK" sz="1100" dirty="0" err="1"/>
              <a:t>Ferenc</a:t>
            </a:r>
            <a:r>
              <a:rPr lang="sk-SK" sz="1100" dirty="0"/>
              <a:t> – KIRÁLY Péter (</a:t>
            </a:r>
            <a:r>
              <a:rPr lang="sk-SK" sz="1100" dirty="0" err="1"/>
              <a:t>eds</a:t>
            </a:r>
            <a:r>
              <a:rPr lang="sk-SK" sz="1100" dirty="0"/>
              <a:t>.) 1993: Atlas slovenských nárečí v Maďarsku. </a:t>
            </a:r>
            <a:r>
              <a:rPr lang="sk-SK" sz="1100" dirty="0" err="1"/>
              <a:t>Békešská</a:t>
            </a:r>
            <a:r>
              <a:rPr lang="sk-SK" sz="1100" dirty="0"/>
              <a:t> Čaba: VÚSM.</a:t>
            </a:r>
          </a:p>
          <a:p>
            <a:pPr marL="177800" indent="-177800" algn="l">
              <a:lnSpc>
                <a:spcPct val="100000"/>
              </a:lnSpc>
              <a:spcBef>
                <a:spcPts val="0"/>
              </a:spcBef>
            </a:pPr>
            <a:r>
              <a:rPr lang="sk-SK" sz="1100" dirty="0"/>
              <a:t>CHAMBERS, J. K. – TRUDGILL, Peter 2009: </a:t>
            </a:r>
            <a:r>
              <a:rPr lang="sk-SK" sz="1100" dirty="0" err="1"/>
              <a:t>Dialectology</a:t>
            </a:r>
            <a:r>
              <a:rPr lang="sk-SK" sz="1100" dirty="0"/>
              <a:t>. </a:t>
            </a:r>
            <a:r>
              <a:rPr lang="sk-SK" sz="1100" dirty="0" err="1"/>
              <a:t>Cambridge</a:t>
            </a:r>
            <a:r>
              <a:rPr lang="sk-SK" sz="1100" dirty="0"/>
              <a:t>: CUP. 3 – 56.</a:t>
            </a:r>
          </a:p>
          <a:p>
            <a:pPr marL="177800" indent="-177800" algn="l">
              <a:lnSpc>
                <a:spcPct val="100000"/>
              </a:lnSpc>
              <a:spcBef>
                <a:spcPts val="0"/>
              </a:spcBef>
            </a:pPr>
            <a:r>
              <a:rPr lang="sk-SK" sz="1100" dirty="0"/>
              <a:t>JOHNSTONE, Barbara 2018: </a:t>
            </a:r>
            <a:r>
              <a:rPr lang="sk-SK" sz="1100" dirty="0" err="1"/>
              <a:t>Language</a:t>
            </a:r>
            <a:r>
              <a:rPr lang="sk-SK" sz="1100" dirty="0"/>
              <a:t> and </a:t>
            </a:r>
            <a:r>
              <a:rPr lang="sk-SK" sz="1100" dirty="0" err="1"/>
              <a:t>place</a:t>
            </a:r>
            <a:r>
              <a:rPr lang="sk-SK" sz="1100" dirty="0"/>
              <a:t>. IN: </a:t>
            </a:r>
            <a:r>
              <a:rPr lang="sk-SK" sz="1100" dirty="0" err="1"/>
              <a:t>The</a:t>
            </a:r>
            <a:r>
              <a:rPr lang="sk-SK" sz="1100" dirty="0"/>
              <a:t> </a:t>
            </a:r>
            <a:r>
              <a:rPr lang="sk-SK" sz="1100" dirty="0" err="1"/>
              <a:t>Cambridge</a:t>
            </a:r>
            <a:r>
              <a:rPr lang="sk-SK" sz="1100" dirty="0"/>
              <a:t> </a:t>
            </a:r>
            <a:r>
              <a:rPr lang="sk-SK" sz="1100" dirty="0" err="1"/>
              <a:t>Handbook</a:t>
            </a:r>
            <a:r>
              <a:rPr lang="sk-SK" sz="1100" dirty="0"/>
              <a:t> of </a:t>
            </a:r>
            <a:r>
              <a:rPr lang="sk-SK" sz="1100" dirty="0" err="1"/>
              <a:t>Sociolinguistics</a:t>
            </a:r>
            <a:r>
              <a:rPr lang="sk-SK" sz="1100" dirty="0"/>
              <a:t>. </a:t>
            </a:r>
            <a:r>
              <a:rPr lang="sk-SK" sz="1100" dirty="0" err="1"/>
              <a:t>Cambridge</a:t>
            </a:r>
            <a:r>
              <a:rPr lang="sk-SK" sz="1100" dirty="0"/>
              <a:t>: CUP. 203 – 217.</a:t>
            </a:r>
          </a:p>
          <a:p>
            <a:pPr marL="177800" indent="-177800" algn="l">
              <a:lnSpc>
                <a:spcPct val="100000"/>
              </a:lnSpc>
              <a:spcBef>
                <a:spcPts val="0"/>
              </a:spcBef>
            </a:pPr>
            <a:r>
              <a:rPr lang="sk-SK" sz="1100" dirty="0"/>
              <a:t>KAČALA, Ján: Slovenské nárečia v novej jazykovej situácii. IN: Nárečia a národný jazyk. Materiály z medzinárodnej vedeckej konferencie konanej v Budmericiach 24. – 26. septembra 1997. </a:t>
            </a:r>
            <a:r>
              <a:rPr lang="sk-SK" sz="1100" dirty="0" err="1"/>
              <a:t>Ed</a:t>
            </a:r>
            <a:r>
              <a:rPr lang="sk-SK" sz="1100" dirty="0"/>
              <a:t>. A. </a:t>
            </a:r>
            <a:r>
              <a:rPr lang="sk-SK" sz="1100" dirty="0" err="1"/>
              <a:t>Ferenčíková</a:t>
            </a:r>
            <a:r>
              <a:rPr lang="sk-SK" sz="1100" dirty="0"/>
              <a:t>. 105 – 112.</a:t>
            </a:r>
          </a:p>
          <a:p>
            <a:pPr marL="177800" indent="-177800" algn="l">
              <a:lnSpc>
                <a:spcPct val="100000"/>
              </a:lnSpc>
              <a:spcBef>
                <a:spcPts val="0"/>
              </a:spcBef>
            </a:pPr>
            <a:r>
              <a:rPr lang="sk-SK" sz="1100" dirty="0"/>
              <a:t>KISS </a:t>
            </a:r>
            <a:r>
              <a:rPr lang="sk-SK" sz="1100" dirty="0" err="1"/>
              <a:t>Jenő</a:t>
            </a:r>
            <a:r>
              <a:rPr lang="sk-SK" sz="1100" dirty="0"/>
              <a:t> 1995: </a:t>
            </a:r>
            <a:r>
              <a:rPr lang="sk-SK" sz="1100" dirty="0" err="1"/>
              <a:t>Társadalom</a:t>
            </a:r>
            <a:r>
              <a:rPr lang="sk-SK" sz="1100" dirty="0"/>
              <a:t> </a:t>
            </a:r>
            <a:r>
              <a:rPr lang="sk-SK" sz="1100" dirty="0" err="1"/>
              <a:t>és</a:t>
            </a:r>
            <a:r>
              <a:rPr lang="sk-SK" sz="1100" dirty="0"/>
              <a:t> </a:t>
            </a:r>
            <a:r>
              <a:rPr lang="sk-SK" sz="1100" dirty="0" err="1"/>
              <a:t>nyelvhasználat</a:t>
            </a:r>
            <a:r>
              <a:rPr lang="sk-SK" sz="1100" dirty="0"/>
              <a:t>. </a:t>
            </a:r>
            <a:r>
              <a:rPr lang="sk-SK" sz="1100" dirty="0" err="1"/>
              <a:t>Szociolingvisztikai</a:t>
            </a:r>
            <a:r>
              <a:rPr lang="sk-SK" sz="1100" dirty="0"/>
              <a:t> </a:t>
            </a:r>
            <a:r>
              <a:rPr lang="sk-SK" sz="1100" dirty="0" err="1"/>
              <a:t>alapfogalmak</a:t>
            </a:r>
            <a:r>
              <a:rPr lang="sk-SK" sz="1100" dirty="0"/>
              <a:t>. </a:t>
            </a:r>
            <a:r>
              <a:rPr lang="sk-SK" sz="1100" dirty="0" err="1"/>
              <a:t>Budapest</a:t>
            </a:r>
            <a:r>
              <a:rPr lang="sk-SK" sz="1100" dirty="0"/>
              <a:t>: </a:t>
            </a:r>
            <a:r>
              <a:rPr lang="sk-SK" sz="1100" dirty="0" err="1"/>
              <a:t>Nemzeti</a:t>
            </a:r>
            <a:r>
              <a:rPr lang="sk-SK" sz="1100" dirty="0"/>
              <a:t> </a:t>
            </a:r>
            <a:r>
              <a:rPr lang="sk-SK" sz="1100" dirty="0" err="1"/>
              <a:t>Tankönyvkiadó</a:t>
            </a:r>
            <a:r>
              <a:rPr lang="sk-SK" sz="1100" dirty="0"/>
              <a:t>. 30 – 57.</a:t>
            </a:r>
          </a:p>
          <a:p>
            <a:pPr marL="177800" indent="-177800" algn="l">
              <a:lnSpc>
                <a:spcPct val="100000"/>
              </a:lnSpc>
              <a:spcBef>
                <a:spcPts val="0"/>
              </a:spcBef>
            </a:pPr>
            <a:r>
              <a:rPr lang="sk-SK" sz="1100" dirty="0"/>
              <a:t>KOVÁČOVÁ, Viera 2013: Vybrané kapitoly z dialektológie. Ružomberok: VERBUM – Vydavateľstvo Katolíckej univerzity v Ružomberku. 129 – 202.</a:t>
            </a:r>
          </a:p>
          <a:p>
            <a:pPr marL="177800" indent="-177800" algn="l">
              <a:lnSpc>
                <a:spcPct val="100000"/>
              </a:lnSpc>
              <a:spcBef>
                <a:spcPts val="0"/>
              </a:spcBef>
            </a:pPr>
            <a:r>
              <a:rPr lang="sk-SK" sz="1100" dirty="0"/>
              <a:t>MANDELÍKOVÁ, Lenka 2014: Sociokultúrne súvislosti jazyka. Trenčín: Trenčianska univerzita Alexandra Dubčeka v Trenčíne, Fakulta sociálno-ekonomických vzťahov. 47 – 54.</a:t>
            </a:r>
          </a:p>
          <a:p>
            <a:pPr marL="177800" indent="-177800" algn="l">
              <a:lnSpc>
                <a:spcPct val="100000"/>
              </a:lnSpc>
              <a:spcBef>
                <a:spcPts val="0"/>
              </a:spcBef>
            </a:pPr>
            <a:r>
              <a:rPr lang="sk-SK" sz="1100" dirty="0"/>
              <a:t>MATEJČÍK, Ján 2007: K metóde výskumu IN: SOCIOLINGUISTICA SLOVACA 6. Hovorená podoba spisovnej slovenčiny. 24 – 33</a:t>
            </a:r>
          </a:p>
          <a:p>
            <a:pPr marL="177800" indent="-177800" algn="l">
              <a:lnSpc>
                <a:spcPct val="100000"/>
              </a:lnSpc>
              <a:spcBef>
                <a:spcPts val="0"/>
              </a:spcBef>
            </a:pPr>
            <a:r>
              <a:rPr lang="sk-SK" sz="1100" dirty="0"/>
              <a:t>MILROY, </a:t>
            </a:r>
            <a:r>
              <a:rPr lang="sk-SK" sz="1100" dirty="0" err="1"/>
              <a:t>Lesley</a:t>
            </a:r>
            <a:r>
              <a:rPr lang="sk-SK" sz="1100" dirty="0"/>
              <a:t> – GORDON, </a:t>
            </a:r>
            <a:r>
              <a:rPr lang="sk-SK" sz="1100" dirty="0" err="1"/>
              <a:t>Matthew</a:t>
            </a:r>
            <a:r>
              <a:rPr lang="sk-SK" sz="1100" dirty="0"/>
              <a:t> 2003: </a:t>
            </a:r>
            <a:r>
              <a:rPr lang="sk-SK" sz="1100" dirty="0" err="1"/>
              <a:t>Sociolinguistics</a:t>
            </a:r>
            <a:r>
              <a:rPr lang="sk-SK" sz="1100" dirty="0"/>
              <a:t>. </a:t>
            </a:r>
            <a:r>
              <a:rPr lang="sk-SK" sz="1100" dirty="0" err="1"/>
              <a:t>Method</a:t>
            </a:r>
            <a:r>
              <a:rPr lang="sk-SK" sz="1100" dirty="0"/>
              <a:t> and </a:t>
            </a:r>
            <a:r>
              <a:rPr lang="sk-SK" sz="1100" dirty="0" err="1"/>
              <a:t>Interpretation</a:t>
            </a:r>
            <a:r>
              <a:rPr lang="sk-SK" sz="1100" dirty="0"/>
              <a:t>. </a:t>
            </a:r>
            <a:r>
              <a:rPr lang="sk-SK" sz="1100" dirty="0" err="1"/>
              <a:t>Oxford</a:t>
            </a:r>
            <a:r>
              <a:rPr lang="sk-SK" sz="1100" dirty="0"/>
              <a:t>: </a:t>
            </a:r>
            <a:r>
              <a:rPr lang="sk-SK" sz="1100" dirty="0" err="1"/>
              <a:t>Blacwell</a:t>
            </a:r>
            <a:r>
              <a:rPr lang="sk-SK" sz="1100" dirty="0"/>
              <a:t>. 1 – 87.</a:t>
            </a:r>
          </a:p>
          <a:p>
            <a:pPr marL="177800" indent="-177800" algn="l">
              <a:lnSpc>
                <a:spcPct val="100000"/>
              </a:lnSpc>
              <a:spcBef>
                <a:spcPts val="0"/>
              </a:spcBef>
            </a:pPr>
            <a:r>
              <a:rPr lang="sk-SK" sz="1100" dirty="0"/>
              <a:t>MISTRÍK, Jozef 2007: Organizácia výskumu IN: SOCIOLINGUISTICA SLOVACA 6. Hovorená podoba spisovnej slovenčiny. 34 – 36</a:t>
            </a:r>
          </a:p>
          <a:p>
            <a:pPr marL="177800" indent="-177800" algn="l">
              <a:lnSpc>
                <a:spcPct val="100000"/>
              </a:lnSpc>
              <a:spcBef>
                <a:spcPts val="0"/>
              </a:spcBef>
            </a:pPr>
            <a:r>
              <a:rPr lang="sk-SK" sz="1100" dirty="0"/>
              <a:t>ONDREJOVIČ, Slavomír 1995: Sociolingvistika a jazyková kultúra. In: Spisovná slovenčina a jazyková kultúra. Bratislava: VEDA. 35 – 45.</a:t>
            </a:r>
          </a:p>
          <a:p>
            <a:pPr marL="177800" indent="-177800" algn="l">
              <a:lnSpc>
                <a:spcPct val="100000"/>
              </a:lnSpc>
              <a:spcBef>
                <a:spcPts val="0"/>
              </a:spcBef>
            </a:pPr>
            <a:r>
              <a:rPr lang="sk-SK" sz="1100" dirty="0"/>
              <a:t>ONDREJOVIČ, Slavomír 2007: Výskum hovorenej podoby slovenčiny po 40 rokoch. IN: SOCIOLINGUISTICA SLOVACA 6. Hovorená podoba spisovnej slovenčiny. 9 – 17.</a:t>
            </a:r>
          </a:p>
          <a:p>
            <a:pPr marL="177800" indent="-177800" algn="l">
              <a:lnSpc>
                <a:spcPct val="100000"/>
              </a:lnSpc>
              <a:spcBef>
                <a:spcPts val="0"/>
              </a:spcBef>
            </a:pPr>
            <a:r>
              <a:rPr lang="sk-SK" sz="1100" dirty="0"/>
              <a:t>SLANČOVÁ, Daniela 1990: Anketový prieskum postojov k jazyku. Slovenská reč 55. 3 – 19.</a:t>
            </a:r>
          </a:p>
          <a:p>
            <a:pPr marL="177800" indent="-177800" algn="l">
              <a:lnSpc>
                <a:spcPct val="100000"/>
              </a:lnSpc>
              <a:spcBef>
                <a:spcPts val="0"/>
              </a:spcBef>
            </a:pPr>
            <a:r>
              <a:rPr lang="sk-SK" sz="1100" dirty="0"/>
              <a:t>SLOBODA, Marián 2004: Jazyk národnostnej menšiny, </a:t>
            </a:r>
            <a:r>
              <a:rPr lang="sk-SK" sz="1100" dirty="0" err="1"/>
              <a:t>idiolektné</a:t>
            </a:r>
            <a:r>
              <a:rPr lang="sk-SK" sz="1100" dirty="0"/>
              <a:t> siete a biografie (Slováci v chorvátskom </a:t>
            </a:r>
            <a:r>
              <a:rPr lang="sk-SK" sz="1100" dirty="0" err="1"/>
              <a:t>Iloku</a:t>
            </a:r>
            <a:r>
              <a:rPr lang="sk-SK" sz="1100" dirty="0"/>
              <a:t>) IN: Slovenská reč 69. 15 – 36.</a:t>
            </a:r>
          </a:p>
          <a:p>
            <a:pPr marL="177800" indent="-177800" algn="l">
              <a:lnSpc>
                <a:spcPct val="100000"/>
              </a:lnSpc>
              <a:spcBef>
                <a:spcPts val="0"/>
              </a:spcBef>
            </a:pPr>
            <a:r>
              <a:rPr lang="sk-SK" sz="1100" dirty="0"/>
              <a:t>SMAKMAN, </a:t>
            </a:r>
            <a:r>
              <a:rPr lang="sk-SK" sz="1100" dirty="0" err="1"/>
              <a:t>Dick</a:t>
            </a:r>
            <a:r>
              <a:rPr lang="sk-SK" sz="1100" dirty="0"/>
              <a:t> 2018. </a:t>
            </a:r>
            <a:r>
              <a:rPr lang="sk-SK" sz="1100" dirty="0" err="1"/>
              <a:t>Discovering</a:t>
            </a:r>
            <a:r>
              <a:rPr lang="sk-SK" sz="1100" dirty="0"/>
              <a:t> </a:t>
            </a:r>
            <a:r>
              <a:rPr lang="sk-SK" sz="1100" dirty="0" err="1"/>
              <a:t>Sociolinguistics</a:t>
            </a:r>
            <a:r>
              <a:rPr lang="sk-SK" sz="1100" dirty="0"/>
              <a:t>. </a:t>
            </a:r>
            <a:r>
              <a:rPr lang="sk-SK" sz="1100" dirty="0" err="1"/>
              <a:t>From</a:t>
            </a:r>
            <a:r>
              <a:rPr lang="sk-SK" sz="1100" dirty="0"/>
              <a:t> </a:t>
            </a:r>
            <a:r>
              <a:rPr lang="sk-SK" sz="1100" dirty="0" err="1"/>
              <a:t>Theory</a:t>
            </a:r>
            <a:r>
              <a:rPr lang="sk-SK" sz="1100" dirty="0"/>
              <a:t> to </a:t>
            </a:r>
            <a:r>
              <a:rPr lang="sk-SK" sz="1100" dirty="0" err="1"/>
              <a:t>Practice</a:t>
            </a:r>
            <a:r>
              <a:rPr lang="sk-SK" sz="1100" dirty="0"/>
              <a:t>. </a:t>
            </a:r>
            <a:r>
              <a:rPr lang="sk-SK" sz="1100" dirty="0" err="1"/>
              <a:t>London</a:t>
            </a:r>
            <a:r>
              <a:rPr lang="sk-SK" sz="1100" dirty="0"/>
              <a:t>: Palgrave.159 – 257.</a:t>
            </a:r>
          </a:p>
          <a:p>
            <a:pPr marL="177800" indent="-177800" algn="l">
              <a:lnSpc>
                <a:spcPct val="100000"/>
              </a:lnSpc>
              <a:spcBef>
                <a:spcPts val="0"/>
              </a:spcBef>
            </a:pPr>
            <a:r>
              <a:rPr lang="sk-SK" sz="1100" dirty="0"/>
              <a:t>STOCKWELL, Peter 2007: </a:t>
            </a:r>
            <a:r>
              <a:rPr lang="sk-SK" sz="1100" dirty="0" err="1"/>
              <a:t>Sociolinguistics</a:t>
            </a:r>
            <a:r>
              <a:rPr lang="sk-SK" sz="1100" dirty="0"/>
              <a:t>. A </a:t>
            </a:r>
            <a:r>
              <a:rPr lang="sk-SK" sz="1100" dirty="0" err="1"/>
              <a:t>resource</a:t>
            </a:r>
            <a:r>
              <a:rPr lang="sk-SK" sz="1100" dirty="0"/>
              <a:t> </a:t>
            </a:r>
            <a:r>
              <a:rPr lang="sk-SK" sz="1100" dirty="0" err="1"/>
              <a:t>book</a:t>
            </a:r>
            <a:r>
              <a:rPr lang="sk-SK" sz="1100" dirty="0"/>
              <a:t> </a:t>
            </a:r>
            <a:r>
              <a:rPr lang="sk-SK" sz="1100" dirty="0" err="1"/>
              <a:t>for</a:t>
            </a:r>
            <a:r>
              <a:rPr lang="sk-SK" sz="1100" dirty="0"/>
              <a:t> </a:t>
            </a:r>
            <a:r>
              <a:rPr lang="sk-SK" sz="1100" dirty="0" err="1"/>
              <a:t>students</a:t>
            </a:r>
            <a:r>
              <a:rPr lang="sk-SK" sz="1100" dirty="0"/>
              <a:t>. </a:t>
            </a:r>
            <a:r>
              <a:rPr lang="sk-SK" sz="1100" dirty="0" err="1"/>
              <a:t>London</a:t>
            </a:r>
            <a:r>
              <a:rPr lang="sk-SK" sz="1100" dirty="0"/>
              <a:t> – New York: </a:t>
            </a:r>
            <a:r>
              <a:rPr lang="sk-SK" sz="1100" dirty="0" err="1"/>
              <a:t>Routledge</a:t>
            </a:r>
            <a:r>
              <a:rPr lang="sk-SK" sz="1100" dirty="0"/>
              <a:t>. 4 – 7, 81 – 85.</a:t>
            </a:r>
          </a:p>
          <a:p>
            <a:pPr marL="177800" indent="-177800" algn="l">
              <a:lnSpc>
                <a:spcPct val="100000"/>
              </a:lnSpc>
              <a:spcBef>
                <a:spcPts val="0"/>
              </a:spcBef>
            </a:pPr>
            <a:r>
              <a:rPr lang="sk-SK" sz="1100" dirty="0"/>
              <a:t>TÓTH – TUŠKOVÁ – UHRINOVÁ – ŽILÁKOVÁ 2005: Jazyková situácia v Slovenskom </a:t>
            </a:r>
            <a:r>
              <a:rPr lang="sk-SK" sz="1100" dirty="0" err="1"/>
              <a:t>Komlóši</a:t>
            </a:r>
            <a:r>
              <a:rPr lang="sk-SK" sz="1100" dirty="0"/>
              <a:t>. IN: Používanie slovenského jazyka v </a:t>
            </a:r>
            <a:r>
              <a:rPr lang="sk-SK" sz="1100" dirty="0" err="1"/>
              <a:t>Békešskej</a:t>
            </a:r>
            <a:r>
              <a:rPr lang="sk-SK" sz="1100" dirty="0"/>
              <a:t> župe. </a:t>
            </a:r>
            <a:r>
              <a:rPr lang="sk-SK" sz="1100" dirty="0" err="1"/>
              <a:t>Békešská</a:t>
            </a:r>
            <a:r>
              <a:rPr lang="sk-SK" sz="1100" dirty="0"/>
              <a:t> Čaba: Výskumný ústav Slovákov v Maďarsku. 240 – 325.</a:t>
            </a:r>
          </a:p>
          <a:p>
            <a:pPr marL="177800" indent="-177800" algn="l">
              <a:lnSpc>
                <a:spcPct val="100000"/>
              </a:lnSpc>
              <a:spcBef>
                <a:spcPts val="0"/>
              </a:spcBef>
            </a:pPr>
            <a:r>
              <a:rPr lang="sk-SK" sz="1100" dirty="0"/>
              <a:t>TÓTH, </a:t>
            </a:r>
            <a:r>
              <a:rPr lang="sk-SK" sz="1100" dirty="0" err="1"/>
              <a:t>Sándor</a:t>
            </a:r>
            <a:r>
              <a:rPr lang="sk-SK" sz="1100" dirty="0"/>
              <a:t> </a:t>
            </a:r>
            <a:r>
              <a:rPr lang="sk-SK" sz="1100" dirty="0" err="1"/>
              <a:t>János</a:t>
            </a:r>
            <a:r>
              <a:rPr lang="sk-SK" sz="1100" dirty="0"/>
              <a:t> 2008: A </a:t>
            </a:r>
            <a:r>
              <a:rPr lang="sk-SK" sz="1100" dirty="0" err="1"/>
              <a:t>magyarországi</a:t>
            </a:r>
            <a:r>
              <a:rPr lang="sk-SK" sz="1100" dirty="0"/>
              <a:t> </a:t>
            </a:r>
            <a:r>
              <a:rPr lang="sk-SK" sz="1100" dirty="0" err="1"/>
              <a:t>szlovák</a:t>
            </a:r>
            <a:r>
              <a:rPr lang="sk-SK" sz="1100" dirty="0"/>
              <a:t> </a:t>
            </a:r>
            <a:r>
              <a:rPr lang="sk-SK" sz="1100" dirty="0" err="1"/>
              <a:t>nyelv</a:t>
            </a:r>
            <a:r>
              <a:rPr lang="sk-SK" sz="1100" dirty="0"/>
              <a:t> </a:t>
            </a:r>
            <a:r>
              <a:rPr lang="sk-SK" sz="1100" dirty="0" err="1"/>
              <a:t>kutatásának</a:t>
            </a:r>
            <a:r>
              <a:rPr lang="sk-SK" sz="1100" dirty="0"/>
              <a:t> </a:t>
            </a:r>
            <a:r>
              <a:rPr lang="sk-SK" sz="1100" dirty="0" err="1"/>
              <a:t>elméleti</a:t>
            </a:r>
            <a:r>
              <a:rPr lang="sk-SK" sz="1100" dirty="0"/>
              <a:t> </a:t>
            </a:r>
            <a:r>
              <a:rPr lang="sk-SK" sz="1100" dirty="0" err="1"/>
              <a:t>és</a:t>
            </a:r>
            <a:r>
              <a:rPr lang="sk-SK" sz="1100" dirty="0"/>
              <a:t> </a:t>
            </a:r>
            <a:r>
              <a:rPr lang="sk-SK" sz="1100" dirty="0" err="1"/>
              <a:t>módszertani</a:t>
            </a:r>
            <a:r>
              <a:rPr lang="sk-SK" sz="1100" dirty="0"/>
              <a:t> </a:t>
            </a:r>
            <a:r>
              <a:rPr lang="sk-SK" sz="1100" dirty="0" err="1"/>
              <a:t>alapjai</a:t>
            </a:r>
            <a:r>
              <a:rPr lang="sk-SK" sz="1100" dirty="0"/>
              <a:t> – Teoretické a metodologické východiská výskumu slovenského jazyka v Maďarsku. IN: Slovenský jazyk v Maďarsku – A </a:t>
            </a:r>
            <a:r>
              <a:rPr lang="sk-SK" sz="1100" dirty="0" err="1"/>
              <a:t>szlovák</a:t>
            </a:r>
            <a:r>
              <a:rPr lang="sk-SK" sz="1100" dirty="0"/>
              <a:t> </a:t>
            </a:r>
            <a:r>
              <a:rPr lang="sk-SK" sz="1100" dirty="0" err="1"/>
              <a:t>nyelv</a:t>
            </a:r>
            <a:r>
              <a:rPr lang="sk-SK" sz="1100" dirty="0"/>
              <a:t> </a:t>
            </a:r>
            <a:r>
              <a:rPr lang="sk-SK" sz="1100" dirty="0" err="1"/>
              <a:t>Magyarországon</a:t>
            </a:r>
            <a:r>
              <a:rPr lang="sk-SK" sz="1100" dirty="0"/>
              <a:t> I. </a:t>
            </a:r>
            <a:r>
              <a:rPr lang="sk-SK" sz="1100" dirty="0" err="1"/>
              <a:t>Békéscsaba</a:t>
            </a:r>
            <a:r>
              <a:rPr lang="sk-SK" sz="1100" dirty="0"/>
              <a:t>: VÚSM. 17 – 30. </a:t>
            </a:r>
          </a:p>
          <a:p>
            <a:pPr marL="177800" indent="-177800" algn="l">
              <a:lnSpc>
                <a:spcPct val="100000"/>
              </a:lnSpc>
              <a:spcBef>
                <a:spcPts val="0"/>
              </a:spcBef>
            </a:pPr>
            <a:r>
              <a:rPr lang="sk-SK" sz="1100" dirty="0"/>
              <a:t>TUŠKOVÁ, Tünde 2016: Slovenský jazyk v univerzitnom bilingválnom prostredí. </a:t>
            </a:r>
            <a:r>
              <a:rPr lang="sk-SK" sz="1100" dirty="0" err="1"/>
              <a:t>Békešská</a:t>
            </a:r>
            <a:r>
              <a:rPr lang="sk-SK" sz="1100" dirty="0"/>
              <a:t> Čaba: VÚSM. </a:t>
            </a:r>
          </a:p>
          <a:p>
            <a:pPr marL="177800" indent="-177800" algn="l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WARDHAUGH, Ronald 1995: </a:t>
            </a:r>
            <a:r>
              <a:rPr lang="en-US" sz="1100" dirty="0" err="1"/>
              <a:t>Szociolingvisztika</a:t>
            </a:r>
            <a:r>
              <a:rPr lang="en-US" sz="1100" dirty="0"/>
              <a:t>. Budapest: Osiris. 25 – 54.</a:t>
            </a:r>
            <a:endParaRPr lang="sk-SK" sz="1100" dirty="0"/>
          </a:p>
        </p:txBody>
      </p:sp>
    </p:spTree>
    <p:extLst>
      <p:ext uri="{BB962C8B-B14F-4D97-AF65-F5344CB8AC3E}">
        <p14:creationId xmlns:p14="http://schemas.microsoft.com/office/powerpoint/2010/main" val="3934839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Výskumné metódy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87136" y="1825625"/>
            <a:ext cx="10366664" cy="4351338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sk-SK" dirty="0"/>
              <a:t>pozorovanie</a:t>
            </a:r>
          </a:p>
          <a:p>
            <a:pPr marL="624078" indent="-514350">
              <a:buFont typeface="+mj-lt"/>
              <a:buAutoNum type="arabicPeriod"/>
            </a:pPr>
            <a:r>
              <a:rPr lang="sk-SK" dirty="0"/>
              <a:t>dotazník</a:t>
            </a:r>
          </a:p>
          <a:p>
            <a:pPr marL="624078" indent="-514350">
              <a:buFont typeface="+mj-lt"/>
              <a:buAutoNum type="arabicPeriod"/>
            </a:pPr>
            <a:r>
              <a:rPr lang="sk-SK" dirty="0"/>
              <a:t>škálovanie</a:t>
            </a:r>
          </a:p>
          <a:p>
            <a:pPr marL="624078" indent="-514350">
              <a:buFont typeface="+mj-lt"/>
              <a:buAutoNum type="arabicPeriod"/>
            </a:pPr>
            <a:r>
              <a:rPr lang="sk-SK" dirty="0"/>
              <a:t>interview</a:t>
            </a:r>
          </a:p>
          <a:p>
            <a:pPr marL="624078" indent="-514350">
              <a:buFont typeface="+mj-lt"/>
              <a:buAutoNum type="arabicPeriod"/>
            </a:pPr>
            <a:r>
              <a:rPr lang="sk-SK" dirty="0"/>
              <a:t>testy</a:t>
            </a:r>
          </a:p>
          <a:p>
            <a:pPr marL="624078" indent="-514350">
              <a:buFont typeface="+mj-lt"/>
              <a:buAutoNum type="arabicPeriod"/>
            </a:pPr>
            <a:r>
              <a:rPr lang="sk-SK" dirty="0" err="1"/>
              <a:t>sociometria</a:t>
            </a:r>
            <a:endParaRPr lang="sk-SK" dirty="0"/>
          </a:p>
          <a:p>
            <a:pPr marL="624078" indent="-514350">
              <a:buFont typeface="+mj-lt"/>
              <a:buAutoNum type="arabicPeriod"/>
            </a:pPr>
            <a:r>
              <a:rPr lang="sk-SK" dirty="0"/>
              <a:t>sémantický diferenciál</a:t>
            </a:r>
          </a:p>
          <a:p>
            <a:pPr marL="624078" indent="-514350">
              <a:buFont typeface="+mj-lt"/>
              <a:buAutoNum type="arabicPeriod"/>
            </a:pPr>
            <a:r>
              <a:rPr lang="sk-SK" dirty="0"/>
              <a:t>experiment</a:t>
            </a:r>
          </a:p>
        </p:txBody>
      </p:sp>
    </p:spTree>
    <p:extLst>
      <p:ext uri="{BB962C8B-B14F-4D97-AF65-F5344CB8AC3E}">
        <p14:creationId xmlns:p14="http://schemas.microsoft.com/office/powerpoint/2010/main" val="3732922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70467" y="835025"/>
            <a:ext cx="10515600" cy="4351338"/>
          </a:xfrm>
        </p:spPr>
        <p:txBody>
          <a:bodyPr/>
          <a:lstStyle/>
          <a:p>
            <a:r>
              <a:rPr lang="sk-SK" dirty="0"/>
              <a:t>Každá výskumná metóda má svoje výhody a nevýhody, dá sa použiť len na zber takých dát, na ktoré je </a:t>
            </a:r>
            <a:r>
              <a:rPr lang="sk-SK" dirty="0" smtClean="0"/>
              <a:t>„nastavená“.</a:t>
            </a:r>
          </a:p>
          <a:p>
            <a:endParaRPr lang="sk-SK" dirty="0"/>
          </a:p>
          <a:p>
            <a:r>
              <a:rPr lang="sk-SK" dirty="0"/>
              <a:t>Konkrétny výskum si obyčajne vyžaduje používanie viac ako jednej výskumnej metódy – samozrejme, v závislosti od stanovených výskumných otázok a hypotéz.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9635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56071"/>
            <a:ext cx="10515600" cy="1325563"/>
          </a:xfrm>
        </p:spPr>
        <p:txBody>
          <a:bodyPr/>
          <a:lstStyle/>
          <a:p>
            <a:r>
              <a:rPr lang="sk-SK" b="1" dirty="0">
                <a:latin typeface="+mn-lt"/>
              </a:rPr>
              <a:t>Ú</a:t>
            </a:r>
            <a:r>
              <a:rPr lang="en-GB" b="1" dirty="0" err="1">
                <a:latin typeface="+mn-lt"/>
              </a:rPr>
              <a:t>častnícke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pozorovanie</a:t>
            </a:r>
            <a:endParaRPr lang="sk-SK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634"/>
            <a:ext cx="10515600" cy="2759699"/>
          </a:xfrm>
        </p:spPr>
        <p:txBody>
          <a:bodyPr>
            <a:normAutofit/>
          </a:bodyPr>
          <a:lstStyle/>
          <a:p>
            <a:pPr algn="just"/>
            <a:r>
              <a:rPr lang="en-GB" dirty="0" err="1" smtClean="0"/>
              <a:t>poskyt</a:t>
            </a:r>
            <a:r>
              <a:rPr lang="sk-SK" dirty="0"/>
              <a:t>uje</a:t>
            </a:r>
            <a:r>
              <a:rPr lang="en-GB" dirty="0"/>
              <a:t> </a:t>
            </a:r>
            <a:r>
              <a:rPr lang="en-GB" dirty="0" err="1"/>
              <a:t>informácie</a:t>
            </a:r>
            <a:r>
              <a:rPr lang="en-GB" dirty="0"/>
              <a:t> o </a:t>
            </a:r>
            <a:r>
              <a:rPr lang="en-GB" i="1" dirty="0" err="1"/>
              <a:t>jazykov</a:t>
            </a:r>
            <a:r>
              <a:rPr lang="sk-SK" i="1" dirty="0"/>
              <a:t>ý</a:t>
            </a:r>
            <a:r>
              <a:rPr lang="en-GB" i="1" dirty="0" err="1"/>
              <a:t>ch</a:t>
            </a:r>
            <a:r>
              <a:rPr lang="en-GB" i="1" dirty="0"/>
              <a:t> </a:t>
            </a:r>
            <a:r>
              <a:rPr lang="en-GB" i="1" dirty="0" err="1"/>
              <a:t>návykoch</a:t>
            </a:r>
            <a:r>
              <a:rPr lang="en-GB" i="1" dirty="0"/>
              <a:t> </a:t>
            </a:r>
            <a:r>
              <a:rPr lang="en-GB" i="1" dirty="0" err="1"/>
              <a:t>istej</a:t>
            </a:r>
            <a:r>
              <a:rPr lang="en-GB" i="1" dirty="0"/>
              <a:t> </a:t>
            </a:r>
            <a:r>
              <a:rPr lang="en-GB" i="1" dirty="0" err="1"/>
              <a:t>komunity</a:t>
            </a:r>
            <a:r>
              <a:rPr lang="en-GB" i="1" dirty="0"/>
              <a:t>.</a:t>
            </a:r>
            <a:endParaRPr lang="sk-SK" i="1" dirty="0"/>
          </a:p>
          <a:p>
            <a:pPr algn="just"/>
            <a:r>
              <a:rPr lang="hu-HU" dirty="0"/>
              <a:t>v</a:t>
            </a:r>
            <a:r>
              <a:rPr lang="en-GB" dirty="0" err="1"/>
              <a:t>ýskumník</a:t>
            </a:r>
            <a:r>
              <a:rPr lang="sk-SK" dirty="0"/>
              <a:t> je súčasťou skúmanej komunity, má, obsadzuje v nej nejakú uznanú rolu, napr. keď výskumník robí účastnícke pozorovanie komunikácie v hoteli, tak tam zároveň pôsobí ako recepčný, upratovač, hosť </a:t>
            </a:r>
          </a:p>
          <a:p>
            <a:pPr algn="just"/>
            <a:r>
              <a:rPr lang="en-GB" dirty="0" err="1"/>
              <a:t>spraví</a:t>
            </a:r>
            <a:r>
              <a:rPr lang="en-GB" dirty="0"/>
              <a:t> </a:t>
            </a:r>
            <a:r>
              <a:rPr lang="sk-SK" dirty="0"/>
              <a:t> </a:t>
            </a:r>
            <a:r>
              <a:rPr lang="en-GB" dirty="0" err="1"/>
              <a:t>záznamy</a:t>
            </a:r>
            <a:r>
              <a:rPr lang="en-GB" dirty="0"/>
              <a:t>, </a:t>
            </a:r>
            <a:r>
              <a:rPr lang="en-GB" dirty="0" err="1"/>
              <a:t>neskôr</a:t>
            </a:r>
            <a:r>
              <a:rPr lang="en-GB" dirty="0"/>
              <a:t> </a:t>
            </a:r>
            <a:r>
              <a:rPr lang="en-GB" dirty="0" err="1"/>
              <a:t>zapne</a:t>
            </a:r>
            <a:r>
              <a:rPr lang="en-GB" dirty="0"/>
              <a:t> </a:t>
            </a:r>
            <a:r>
              <a:rPr lang="sk-SK" dirty="0"/>
              <a:t> </a:t>
            </a:r>
            <a:r>
              <a:rPr lang="en-GB" dirty="0" err="1"/>
              <a:t>aj</a:t>
            </a:r>
            <a:r>
              <a:rPr lang="sk-SK" dirty="0"/>
              <a:t>  </a:t>
            </a:r>
            <a:r>
              <a:rPr lang="en-GB" dirty="0" err="1"/>
              <a:t>magnetofón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281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984" y="868626"/>
            <a:ext cx="8229600" cy="850106"/>
          </a:xfrm>
        </p:spPr>
        <p:txBody>
          <a:bodyPr>
            <a:normAutofit/>
          </a:bodyPr>
          <a:lstStyle/>
          <a:p>
            <a:r>
              <a:rPr lang="en-GB" b="1" dirty="0" err="1">
                <a:latin typeface="+mn-lt"/>
              </a:rPr>
              <a:t>Pozorovateľský</a:t>
            </a:r>
            <a:r>
              <a:rPr lang="en-GB" b="1" dirty="0">
                <a:latin typeface="+mn-lt"/>
              </a:rPr>
              <a:t> </a:t>
            </a:r>
            <a:r>
              <a:rPr lang="en-GB" b="1" dirty="0" smtClean="0">
                <a:latin typeface="+mn-lt"/>
              </a:rPr>
              <a:t>paradox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984" y="1947333"/>
            <a:ext cx="9679883" cy="2777068"/>
          </a:xfrm>
        </p:spPr>
        <p:txBody>
          <a:bodyPr>
            <a:normAutofit/>
          </a:bodyPr>
          <a:lstStyle/>
          <a:p>
            <a:pPr algn="just"/>
            <a:r>
              <a:rPr lang="sk-SK" dirty="0" err="1"/>
              <a:t>P</a:t>
            </a:r>
            <a:r>
              <a:rPr lang="en-GB" dirty="0" err="1" smtClean="0"/>
              <a:t>ojem</a:t>
            </a:r>
            <a:r>
              <a:rPr lang="en-GB" dirty="0" smtClean="0"/>
              <a:t> </a:t>
            </a:r>
            <a:r>
              <a:rPr lang="en-GB" i="1" dirty="0"/>
              <a:t>William</a:t>
            </a:r>
            <a:r>
              <a:rPr lang="hu-HU" i="1" dirty="0"/>
              <a:t>a</a:t>
            </a:r>
            <a:r>
              <a:rPr lang="en-GB" i="1" dirty="0"/>
              <a:t> </a:t>
            </a:r>
            <a:r>
              <a:rPr lang="en-GB" i="1" dirty="0" err="1"/>
              <a:t>Labov</a:t>
            </a:r>
            <a:r>
              <a:rPr lang="hu-HU" i="1" dirty="0"/>
              <a:t>a</a:t>
            </a:r>
            <a:endParaRPr lang="sk-SK" dirty="0"/>
          </a:p>
          <a:p>
            <a:pPr algn="just"/>
            <a:r>
              <a:rPr lang="sk-SK" dirty="0" smtClean="0"/>
              <a:t>L</a:t>
            </a:r>
            <a:r>
              <a:rPr lang="en-GB" dirty="0" err="1" smtClean="0"/>
              <a:t>ingvista</a:t>
            </a:r>
            <a:r>
              <a:rPr lang="en-GB" dirty="0" smtClean="0"/>
              <a:t> </a:t>
            </a:r>
            <a:r>
              <a:rPr lang="en-GB" dirty="0" err="1"/>
              <a:t>má</a:t>
            </a:r>
            <a:r>
              <a:rPr lang="en-GB" dirty="0"/>
              <a:t> </a:t>
            </a:r>
            <a:r>
              <a:rPr lang="en-GB" dirty="0" err="1"/>
              <a:t>preskúmať</a:t>
            </a:r>
            <a:r>
              <a:rPr lang="en-GB" dirty="0"/>
              <a:t>, </a:t>
            </a:r>
            <a:r>
              <a:rPr lang="en-GB" dirty="0" err="1"/>
              <a:t>ako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rozprávajú</a:t>
            </a:r>
            <a:r>
              <a:rPr lang="en-GB" dirty="0"/>
              <a:t> </a:t>
            </a:r>
            <a:r>
              <a:rPr lang="en-GB" dirty="0" err="1"/>
              <a:t>ľudia</a:t>
            </a:r>
            <a:r>
              <a:rPr lang="en-GB" dirty="0"/>
              <a:t>, </a:t>
            </a:r>
            <a:r>
              <a:rPr lang="en-GB" dirty="0" err="1"/>
              <a:t>keď</a:t>
            </a:r>
            <a:r>
              <a:rPr lang="en-GB" dirty="0"/>
              <a:t> ich </a:t>
            </a:r>
            <a:r>
              <a:rPr lang="en-GB" dirty="0" err="1"/>
              <a:t>nepozorujú</a:t>
            </a:r>
            <a:r>
              <a:rPr lang="en-GB" dirty="0"/>
              <a:t>. </a:t>
            </a:r>
            <a:endParaRPr lang="sk-SK" dirty="0"/>
          </a:p>
          <a:p>
            <a:pPr algn="just"/>
            <a:r>
              <a:rPr lang="en-GB" dirty="0" err="1" smtClean="0"/>
              <a:t>Prítomnosť</a:t>
            </a:r>
            <a:r>
              <a:rPr lang="en-GB" dirty="0" smtClean="0"/>
              <a:t> </a:t>
            </a:r>
            <a:r>
              <a:rPr lang="en-GB" dirty="0" err="1"/>
              <a:t>výskumníka</a:t>
            </a:r>
            <a:r>
              <a:rPr lang="sk-SK" dirty="0"/>
              <a:t> </a:t>
            </a:r>
            <a:r>
              <a:rPr lang="en-GB" dirty="0" err="1"/>
              <a:t>ovplyvní</a:t>
            </a:r>
            <a:r>
              <a:rPr lang="en-GB" dirty="0"/>
              <a:t> </a:t>
            </a:r>
            <a:r>
              <a:rPr lang="en-GB" dirty="0" err="1"/>
              <a:t>jazykové</a:t>
            </a:r>
            <a:r>
              <a:rPr lang="en-GB" dirty="0"/>
              <a:t> </a:t>
            </a:r>
            <a:r>
              <a:rPr lang="en-GB" dirty="0" err="1"/>
              <a:t>správanie</a:t>
            </a:r>
            <a:r>
              <a:rPr lang="en-GB" dirty="0"/>
              <a:t> </a:t>
            </a:r>
            <a:r>
              <a:rPr lang="en-GB" dirty="0" err="1"/>
              <a:t>hovorcu</a:t>
            </a:r>
            <a:r>
              <a:rPr lang="en-GB" dirty="0"/>
              <a:t>. </a:t>
            </a:r>
            <a:endParaRPr lang="sk-SK" dirty="0"/>
          </a:p>
          <a:p>
            <a:pPr algn="just"/>
            <a:r>
              <a:rPr lang="sk-SK" dirty="0" smtClean="0"/>
              <a:t>H</a:t>
            </a:r>
            <a:r>
              <a:rPr lang="en-GB" dirty="0" err="1" smtClean="0"/>
              <a:t>ovor</a:t>
            </a:r>
            <a:r>
              <a:rPr lang="hu-HU" dirty="0" err="1"/>
              <a:t>iaci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nespráva</a:t>
            </a:r>
            <a:r>
              <a:rPr lang="en-GB" dirty="0"/>
              <a:t> </a:t>
            </a:r>
            <a:r>
              <a:rPr lang="en-GB" dirty="0" err="1"/>
              <a:t>prirodzene</a:t>
            </a:r>
            <a:r>
              <a:rPr lang="en-GB" dirty="0"/>
              <a:t> a </a:t>
            </a:r>
            <a:r>
              <a:rPr lang="en-GB" dirty="0" err="1"/>
              <a:t>snaží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svoj</a:t>
            </a:r>
            <a:r>
              <a:rPr lang="en-GB" dirty="0"/>
              <a:t> </a:t>
            </a:r>
            <a:r>
              <a:rPr lang="en-GB" dirty="0" err="1"/>
              <a:t>jazykový</a:t>
            </a:r>
            <a:r>
              <a:rPr lang="en-GB" dirty="0"/>
              <a:t> </a:t>
            </a:r>
            <a:r>
              <a:rPr lang="en-GB" dirty="0" err="1"/>
              <a:t>prejav</a:t>
            </a:r>
            <a:r>
              <a:rPr lang="en-GB" dirty="0"/>
              <a:t> </a:t>
            </a:r>
            <a:r>
              <a:rPr lang="sk-SK" dirty="0" smtClean="0"/>
              <a:t>„</a:t>
            </a:r>
            <a:r>
              <a:rPr lang="en-GB" dirty="0" err="1" smtClean="0"/>
              <a:t>zlepšiť</a:t>
            </a:r>
            <a:r>
              <a:rPr lang="sk-SK" dirty="0" smtClean="0"/>
              <a:t>“</a:t>
            </a:r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145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36518" y="707910"/>
            <a:ext cx="9006032" cy="1259205"/>
          </a:xfrm>
        </p:spPr>
        <p:txBody>
          <a:bodyPr>
            <a:normAutofit/>
          </a:bodyPr>
          <a:lstStyle/>
          <a:p>
            <a:r>
              <a:rPr lang="sk-SK" sz="4000" b="1" dirty="0">
                <a:latin typeface="+mn-lt"/>
                <a:sym typeface="+mn-ea"/>
              </a:rPr>
              <a:t>M</a:t>
            </a:r>
            <a:r>
              <a:rPr lang="en-US" sz="4000" b="1" dirty="0" err="1">
                <a:latin typeface="+mn-lt"/>
                <a:sym typeface="+mn-ea"/>
              </a:rPr>
              <a:t>atched-gui</a:t>
            </a:r>
            <a:r>
              <a:rPr lang="hu-HU" sz="4000" b="1" dirty="0">
                <a:latin typeface="+mn-lt"/>
                <a:sym typeface="+mn-ea"/>
              </a:rPr>
              <a:t>d</a:t>
            </a:r>
            <a:r>
              <a:rPr lang="en-US" sz="4000" b="1" dirty="0">
                <a:latin typeface="+mn-lt"/>
                <a:sym typeface="+mn-ea"/>
              </a:rPr>
              <a:t>e technique </a:t>
            </a:r>
            <a:r>
              <a:rPr lang="hu-HU" sz="4000" b="1" dirty="0">
                <a:latin typeface="+mn-lt"/>
                <a:sym typeface="+mn-ea"/>
              </a:rPr>
              <a:t/>
            </a:r>
            <a:br>
              <a:rPr lang="hu-HU" sz="4000" b="1" dirty="0">
                <a:latin typeface="+mn-lt"/>
                <a:sym typeface="+mn-ea"/>
              </a:rPr>
            </a:br>
            <a:r>
              <a:rPr lang="hu-HU" sz="4000" b="1" dirty="0">
                <a:latin typeface="+mn-lt"/>
                <a:sym typeface="+mn-ea"/>
              </a:rPr>
              <a:t>(</a:t>
            </a:r>
            <a:r>
              <a:rPr lang="sk-SK" sz="4000" b="1" dirty="0">
                <a:latin typeface="+mn-lt"/>
              </a:rPr>
              <a:t>technika spárovaných stimulov)</a:t>
            </a:r>
            <a:endParaRPr lang="en-US" sz="4000" b="1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36518" y="2179320"/>
            <a:ext cx="9829799" cy="3016135"/>
          </a:xfrm>
        </p:spPr>
        <p:txBody>
          <a:bodyPr/>
          <a:lstStyle/>
          <a:p>
            <a:r>
              <a:rPr lang="sk-SK" sz="2400" dirty="0" smtClean="0"/>
              <a:t>M</a:t>
            </a:r>
            <a:r>
              <a:rPr lang="en-US" sz="2400" dirty="0" err="1" smtClean="0"/>
              <a:t>etóda</a:t>
            </a:r>
            <a:r>
              <a:rPr lang="en-US" sz="2400" dirty="0" smtClean="0"/>
              <a:t> </a:t>
            </a:r>
            <a:r>
              <a:rPr lang="en-US" sz="2400" dirty="0" err="1"/>
              <a:t>určená</a:t>
            </a:r>
            <a:r>
              <a:rPr lang="en-US" sz="2400" dirty="0"/>
              <a:t> </a:t>
            </a:r>
            <a:r>
              <a:rPr lang="en-US" sz="2400" dirty="0" err="1"/>
              <a:t>len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skúmanie</a:t>
            </a:r>
            <a:r>
              <a:rPr lang="en-US" sz="2400" dirty="0"/>
              <a:t> </a:t>
            </a:r>
            <a:r>
              <a:rPr lang="en-US" sz="2400" dirty="0" err="1"/>
              <a:t>postojov</a:t>
            </a:r>
            <a:r>
              <a:rPr lang="en-US" sz="2400" dirty="0"/>
              <a:t> k </a:t>
            </a:r>
            <a:r>
              <a:rPr lang="en-US" sz="2400" dirty="0" err="1" smtClean="0"/>
              <a:t>jazyku</a:t>
            </a:r>
            <a:r>
              <a:rPr lang="sk-SK" sz="2400" dirty="0" smtClean="0"/>
              <a:t>.</a:t>
            </a:r>
            <a:endParaRPr lang="en-US" sz="2400" dirty="0"/>
          </a:p>
          <a:p>
            <a:r>
              <a:rPr lang="sk-SK" sz="2400" dirty="0" smtClean="0"/>
              <a:t>N</a:t>
            </a:r>
            <a:r>
              <a:rPr lang="en-US" sz="2400" dirty="0" err="1" smtClean="0"/>
              <a:t>epriam</a:t>
            </a:r>
            <a:r>
              <a:rPr lang="hu-HU" altLang="en-US" sz="2400" dirty="0"/>
              <a:t>a </a:t>
            </a:r>
            <a:r>
              <a:rPr lang="hu-HU" altLang="en-US" sz="2400" dirty="0" err="1"/>
              <a:t>metóda</a:t>
            </a:r>
            <a:r>
              <a:rPr lang="en-US" sz="2400" dirty="0"/>
              <a:t>, </a:t>
            </a:r>
            <a:r>
              <a:rPr lang="en-US" sz="2400" dirty="0" err="1"/>
              <a:t>čo</a:t>
            </a:r>
            <a:r>
              <a:rPr lang="en-US" sz="2400" dirty="0"/>
              <a:t> </a:t>
            </a:r>
            <a:r>
              <a:rPr lang="en-US" sz="2400" dirty="0" err="1"/>
              <a:t>znamená</a:t>
            </a:r>
            <a:r>
              <a:rPr lang="en-US" sz="2400" dirty="0"/>
              <a:t>, </a:t>
            </a:r>
            <a:r>
              <a:rPr lang="en-US" sz="2400" dirty="0" err="1"/>
              <a:t>že</a:t>
            </a:r>
            <a:r>
              <a:rPr lang="en-US" sz="2400" dirty="0"/>
              <a:t> </a:t>
            </a:r>
            <a:r>
              <a:rPr lang="en-US" sz="2400" dirty="0" err="1"/>
              <a:t>testované</a:t>
            </a:r>
            <a:r>
              <a:rPr lang="en-US" sz="2400" dirty="0"/>
              <a:t> </a:t>
            </a:r>
            <a:r>
              <a:rPr lang="en-US" sz="2400" dirty="0" err="1"/>
              <a:t>osoby</a:t>
            </a:r>
            <a:r>
              <a:rPr lang="en-US" sz="2400" dirty="0"/>
              <a:t> </a:t>
            </a:r>
            <a:r>
              <a:rPr lang="en-US" sz="2400" dirty="0" err="1"/>
              <a:t>nevedia</a:t>
            </a:r>
            <a:r>
              <a:rPr lang="en-US" sz="2400" dirty="0"/>
              <a:t>, </a:t>
            </a:r>
            <a:r>
              <a:rPr lang="en-US" sz="2400" dirty="0" err="1"/>
              <a:t>čo</a:t>
            </a:r>
            <a:r>
              <a:rPr lang="en-US" sz="2400" dirty="0"/>
              <a:t> je </a:t>
            </a:r>
            <a:r>
              <a:rPr lang="en-US" sz="2400" dirty="0" err="1"/>
              <a:t>presným</a:t>
            </a:r>
            <a:r>
              <a:rPr lang="en-US" sz="2400" dirty="0"/>
              <a:t> </a:t>
            </a:r>
            <a:r>
              <a:rPr lang="en-US" sz="2400" dirty="0" err="1"/>
              <a:t>cieľom</a:t>
            </a:r>
            <a:r>
              <a:rPr lang="en-US" sz="2400" dirty="0"/>
              <a:t> </a:t>
            </a:r>
            <a:r>
              <a:rPr lang="en-US" sz="2400" dirty="0" err="1"/>
              <a:t>výskumu</a:t>
            </a:r>
            <a:r>
              <a:rPr lang="en-US" sz="2400" dirty="0"/>
              <a:t>; v </a:t>
            </a:r>
            <a:r>
              <a:rPr lang="en-US" sz="2400" dirty="0" err="1"/>
              <a:t>tomto</a:t>
            </a:r>
            <a:r>
              <a:rPr lang="en-US" sz="2400" dirty="0"/>
              <a:t> </a:t>
            </a:r>
            <a:r>
              <a:rPr lang="en-US" sz="2400" dirty="0" err="1"/>
              <a:t>prípade</a:t>
            </a:r>
            <a:r>
              <a:rPr lang="en-US" sz="2400" dirty="0"/>
              <a:t> </a:t>
            </a:r>
            <a:r>
              <a:rPr lang="en-US" sz="2400" dirty="0" err="1"/>
              <a:t>vôbec</a:t>
            </a:r>
            <a:r>
              <a:rPr lang="en-US" sz="2400" dirty="0"/>
              <a:t> </a:t>
            </a:r>
            <a:r>
              <a:rPr lang="en-US" sz="2400" dirty="0" err="1"/>
              <a:t>nevedia</a:t>
            </a:r>
            <a:r>
              <a:rPr lang="en-US" sz="2400" dirty="0"/>
              <a:t>, </a:t>
            </a:r>
            <a:r>
              <a:rPr lang="en-US" sz="2400" dirty="0" err="1"/>
              <a:t>že</a:t>
            </a:r>
            <a:r>
              <a:rPr lang="en-US" sz="2400" dirty="0"/>
              <a:t> </a:t>
            </a:r>
            <a:r>
              <a:rPr lang="sk-SK" sz="2400" dirty="0"/>
              <a:t>sa </a:t>
            </a:r>
            <a:r>
              <a:rPr lang="en-US" sz="2400" dirty="0" err="1"/>
              <a:t>hodnotí</a:t>
            </a:r>
            <a:r>
              <a:rPr lang="en-US" sz="2400" dirty="0"/>
              <a:t> </a:t>
            </a:r>
            <a:r>
              <a:rPr lang="sk-SK" sz="2400" dirty="0"/>
              <a:t>ich </a:t>
            </a:r>
            <a:r>
              <a:rPr lang="en-US" sz="2400" dirty="0" err="1" smtClean="0"/>
              <a:t>jazyk</a:t>
            </a:r>
            <a:r>
              <a:rPr lang="sk-SK" sz="2400" dirty="0" smtClean="0"/>
              <a:t>.</a:t>
            </a:r>
            <a:endParaRPr lang="en-US" sz="2400" dirty="0"/>
          </a:p>
          <a:p>
            <a:r>
              <a:rPr lang="sk-SK" sz="2400" dirty="0" smtClean="0"/>
              <a:t>V</a:t>
            </a:r>
            <a:r>
              <a:rPr lang="en-US" sz="2400" dirty="0" err="1" smtClean="0"/>
              <a:t>ynašiel</a:t>
            </a:r>
            <a:r>
              <a:rPr lang="en-US" sz="2400" dirty="0" smtClean="0"/>
              <a:t> </a:t>
            </a:r>
            <a:r>
              <a:rPr lang="en-US" sz="2400" dirty="0" err="1">
                <a:sym typeface="+mn-ea"/>
              </a:rPr>
              <a:t>sociálny</a:t>
            </a:r>
            <a:r>
              <a:rPr lang="en-US" sz="2400" dirty="0">
                <a:sym typeface="+mn-ea"/>
              </a:rPr>
              <a:t> </a:t>
            </a:r>
            <a:r>
              <a:rPr lang="en-US" sz="2400" dirty="0" err="1">
                <a:sym typeface="+mn-ea"/>
              </a:rPr>
              <a:t>psychológ</a:t>
            </a:r>
            <a:r>
              <a:rPr lang="en-US" sz="2400" dirty="0">
                <a:sym typeface="+mn-ea"/>
              </a:rPr>
              <a:t> W. Lambert </a:t>
            </a:r>
            <a:r>
              <a:rPr lang="en-US" sz="2400" dirty="0"/>
              <a:t>v 50. </a:t>
            </a:r>
            <a:r>
              <a:rPr lang="en-US" sz="2400" dirty="0" err="1"/>
              <a:t>rokoch</a:t>
            </a:r>
            <a:r>
              <a:rPr lang="en-US" sz="2400" dirty="0"/>
              <a:t> 20. </a:t>
            </a:r>
            <a:r>
              <a:rPr lang="en-US" sz="2400" dirty="0" err="1" smtClean="0"/>
              <a:t>stor</a:t>
            </a:r>
            <a:r>
              <a:rPr lang="sk-SK" sz="2400" dirty="0" err="1" smtClean="0"/>
              <a:t>očia</a:t>
            </a:r>
            <a:r>
              <a:rPr lang="sk-SK" sz="2400" dirty="0" smtClean="0"/>
              <a:t>.</a:t>
            </a:r>
            <a:endParaRPr lang="en-US" sz="2400" dirty="0"/>
          </a:p>
          <a:p>
            <a:r>
              <a:rPr lang="sk-SK" sz="2400" dirty="0" smtClean="0"/>
              <a:t>S</a:t>
            </a:r>
            <a:r>
              <a:rPr lang="en-US" sz="2400" dirty="0" smtClean="0"/>
              <a:t>tala </a:t>
            </a:r>
            <a:r>
              <a:rPr lang="hu-HU" altLang="en-US" sz="2400" dirty="0" err="1"/>
              <a:t>sa</a:t>
            </a:r>
            <a:r>
              <a:rPr lang="hu-HU" altLang="en-US" sz="2400" dirty="0"/>
              <a:t> </a:t>
            </a:r>
            <a:r>
              <a:rPr lang="en-US" sz="2400" dirty="0" err="1"/>
              <a:t>štandardnou</a:t>
            </a:r>
            <a:r>
              <a:rPr lang="en-US" sz="2400" dirty="0"/>
              <a:t> </a:t>
            </a:r>
            <a:r>
              <a:rPr lang="en-US" sz="2400" dirty="0" err="1"/>
              <a:t>súčasťou</a:t>
            </a:r>
            <a:r>
              <a:rPr lang="en-US" sz="2400" dirty="0"/>
              <a:t> </a:t>
            </a:r>
            <a:r>
              <a:rPr lang="en-US" sz="2400" dirty="0" err="1"/>
              <a:t>sociolingvistického</a:t>
            </a:r>
            <a:r>
              <a:rPr lang="en-US" sz="2400" dirty="0"/>
              <a:t> </a:t>
            </a:r>
            <a:r>
              <a:rPr lang="en-US" sz="2400" dirty="0" err="1"/>
              <a:t>aparátu</a:t>
            </a:r>
            <a:r>
              <a:rPr lang="en-US" sz="2400" dirty="0"/>
              <a:t> a bola </a:t>
            </a:r>
            <a:r>
              <a:rPr lang="en-US" sz="2400" dirty="0" err="1"/>
              <a:t>využitá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výskum</a:t>
            </a:r>
            <a:r>
              <a:rPr lang="en-US" sz="2400" dirty="0"/>
              <a:t> </a:t>
            </a:r>
            <a:r>
              <a:rPr lang="en-US" sz="2400" dirty="0" err="1"/>
              <a:t>postojov</a:t>
            </a:r>
            <a:r>
              <a:rPr lang="en-US" sz="2400" dirty="0"/>
              <a:t> k </a:t>
            </a:r>
            <a:r>
              <a:rPr lang="en-US" sz="2400" dirty="0" err="1"/>
              <a:t>jazyku</a:t>
            </a:r>
            <a:r>
              <a:rPr lang="en-US" sz="2400" dirty="0"/>
              <a:t> v </a:t>
            </a:r>
            <a:r>
              <a:rPr lang="en-US" sz="2400" dirty="0" err="1"/>
              <a:t>mnohých</a:t>
            </a:r>
            <a:r>
              <a:rPr lang="en-US" sz="2400" dirty="0"/>
              <a:t> </a:t>
            </a:r>
            <a:r>
              <a:rPr lang="en-US" sz="2400" dirty="0" err="1"/>
              <a:t>jazykových</a:t>
            </a:r>
            <a:r>
              <a:rPr lang="en-US" sz="2400" dirty="0"/>
              <a:t> </a:t>
            </a:r>
            <a:r>
              <a:rPr lang="en-US" sz="2400" dirty="0" err="1"/>
              <a:t>situáci</a:t>
            </a:r>
            <a:r>
              <a:rPr lang="hu-HU" sz="2400" dirty="0"/>
              <a:t>á</a:t>
            </a:r>
            <a:r>
              <a:rPr lang="en-US" sz="2400" dirty="0" err="1"/>
              <a:t>ch.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0641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sk-SK" b="1" dirty="0">
                <a:latin typeface="+mn-lt"/>
              </a:rPr>
              <a:t>S</a:t>
            </a:r>
            <a:r>
              <a:rPr lang="en-GB" b="1" dirty="0" err="1">
                <a:latin typeface="+mn-lt"/>
              </a:rPr>
              <a:t>ociolingvistick</a:t>
            </a:r>
            <a:r>
              <a:rPr lang="hu-HU" b="1" dirty="0">
                <a:latin typeface="+mn-lt"/>
              </a:rPr>
              <a:t>á</a:t>
            </a:r>
            <a:r>
              <a:rPr lang="en-GB" b="1" dirty="0">
                <a:latin typeface="+mn-lt"/>
              </a:rPr>
              <a:t> interview</a:t>
            </a:r>
            <a:endParaRPr lang="sk-SK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u-HU" b="1" dirty="0" err="1"/>
              <a:t>Skúmame</a:t>
            </a:r>
            <a:r>
              <a:rPr lang="hu-HU" b="1" dirty="0"/>
              <a:t> </a:t>
            </a:r>
            <a:r>
              <a:rPr lang="en-GB" b="1" dirty="0" err="1"/>
              <a:t>jazykové</a:t>
            </a:r>
            <a:r>
              <a:rPr lang="en-GB" b="1" dirty="0"/>
              <a:t> </a:t>
            </a:r>
            <a:r>
              <a:rPr lang="en-GB" b="1" dirty="0" err="1"/>
              <a:t>varianty</a:t>
            </a:r>
            <a:r>
              <a:rPr lang="en-GB" b="1" dirty="0"/>
              <a:t>, </a:t>
            </a:r>
            <a:r>
              <a:rPr lang="en-GB" b="1" dirty="0" err="1"/>
              <a:t>ktoré</a:t>
            </a:r>
            <a:r>
              <a:rPr lang="en-GB" b="1" dirty="0"/>
              <a:t> </a:t>
            </a:r>
            <a:r>
              <a:rPr lang="en-GB" b="1" dirty="0" err="1"/>
              <a:t>sú</a:t>
            </a:r>
            <a:r>
              <a:rPr lang="en-GB" b="1" dirty="0"/>
              <a:t> </a:t>
            </a:r>
            <a:r>
              <a:rPr lang="en-GB" b="1" dirty="0" err="1"/>
              <a:t>také</a:t>
            </a:r>
            <a:r>
              <a:rPr lang="en-GB" b="1" dirty="0"/>
              <a:t> </a:t>
            </a:r>
            <a:r>
              <a:rPr lang="en-GB" b="1" dirty="0" err="1"/>
              <a:t>jazykové</a:t>
            </a:r>
            <a:r>
              <a:rPr lang="en-GB" b="1" dirty="0"/>
              <a:t> </a:t>
            </a:r>
            <a:r>
              <a:rPr lang="en-GB" b="1" dirty="0" err="1"/>
              <a:t>celky</a:t>
            </a:r>
            <a:r>
              <a:rPr lang="en-GB" b="1" dirty="0"/>
              <a:t>, </a:t>
            </a:r>
            <a:r>
              <a:rPr lang="en-GB" b="1" dirty="0" err="1"/>
              <a:t>ktoré</a:t>
            </a:r>
            <a:r>
              <a:rPr lang="en-GB" b="1" dirty="0"/>
              <a:t> </a:t>
            </a:r>
            <a:r>
              <a:rPr lang="en-GB" b="1" dirty="0" err="1"/>
              <a:t>majú</a:t>
            </a:r>
            <a:r>
              <a:rPr lang="en-GB" b="1" dirty="0"/>
              <a:t> </a:t>
            </a:r>
            <a:r>
              <a:rPr lang="en-GB" b="1" dirty="0" err="1"/>
              <a:t>identifikovateľné</a:t>
            </a:r>
            <a:r>
              <a:rPr lang="en-GB" b="1" dirty="0"/>
              <a:t> </a:t>
            </a:r>
            <a:r>
              <a:rPr lang="en-GB" b="1" dirty="0" err="1"/>
              <a:t>varianty</a:t>
            </a:r>
            <a:r>
              <a:rPr lang="en-GB" b="1" dirty="0"/>
              <a:t>, </a:t>
            </a:r>
            <a:r>
              <a:rPr lang="en-GB" dirty="0" err="1"/>
              <a:t>teda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, </a:t>
            </a:r>
            <a:r>
              <a:rPr lang="en-GB" dirty="0" err="1"/>
              <a:t>ktoré</a:t>
            </a:r>
            <a:r>
              <a:rPr lang="en-GB" dirty="0"/>
              <a:t> </a:t>
            </a:r>
            <a:r>
              <a:rPr lang="en-GB" dirty="0" err="1"/>
              <a:t>hovoriaci</a:t>
            </a:r>
            <a:r>
              <a:rPr lang="en-GB" dirty="0"/>
              <a:t> </a:t>
            </a:r>
            <a:r>
              <a:rPr lang="en-GB" dirty="0" err="1"/>
              <a:t>používajú</a:t>
            </a:r>
            <a:r>
              <a:rPr lang="en-GB" dirty="0"/>
              <a:t> </a:t>
            </a:r>
            <a:r>
              <a:rPr lang="en-GB" dirty="0" err="1"/>
              <a:t>aj</a:t>
            </a:r>
            <a:r>
              <a:rPr lang="en-GB" dirty="0"/>
              <a:t> </a:t>
            </a:r>
            <a:r>
              <a:rPr lang="en-GB" dirty="0" err="1"/>
              <a:t>vo</a:t>
            </a:r>
            <a:r>
              <a:rPr lang="en-GB" dirty="0"/>
              <a:t> </a:t>
            </a:r>
            <a:r>
              <a:rPr lang="en-GB" dirty="0" err="1"/>
              <a:t>viacerých</a:t>
            </a:r>
            <a:r>
              <a:rPr lang="en-GB" dirty="0"/>
              <a:t> </a:t>
            </a:r>
            <a:r>
              <a:rPr lang="en-GB" dirty="0" err="1"/>
              <a:t>variantoch</a:t>
            </a:r>
            <a:r>
              <a:rPr lang="en-GB" dirty="0"/>
              <a:t>. </a:t>
            </a:r>
            <a:endParaRPr lang="sk-SK" dirty="0"/>
          </a:p>
          <a:p>
            <a:pPr algn="just"/>
            <a:endParaRPr lang="sk-SK" b="1" i="1" dirty="0"/>
          </a:p>
          <a:p>
            <a:pPr algn="just"/>
            <a:r>
              <a:rPr lang="en-GB" b="1" dirty="0" err="1"/>
              <a:t>Riadená</a:t>
            </a:r>
            <a:r>
              <a:rPr lang="en-GB" b="1" dirty="0"/>
              <a:t> </a:t>
            </a:r>
            <a:r>
              <a:rPr lang="en-GB" b="1" dirty="0" err="1"/>
              <a:t>konverzácia</a:t>
            </a:r>
            <a:r>
              <a:rPr lang="sk-SK" b="1" dirty="0"/>
              <a:t>: </a:t>
            </a:r>
            <a:r>
              <a:rPr lang="en-GB" dirty="0" err="1"/>
              <a:t>podľa</a:t>
            </a:r>
            <a:r>
              <a:rPr lang="en-GB" dirty="0"/>
              <a:t> </a:t>
            </a:r>
            <a:r>
              <a:rPr lang="sk-SK" dirty="0"/>
              <a:t>istých</a:t>
            </a:r>
            <a:r>
              <a:rPr lang="en-GB" dirty="0"/>
              <a:t> </a:t>
            </a:r>
            <a:r>
              <a:rPr lang="en-GB" dirty="0" err="1"/>
              <a:t>tém</a:t>
            </a:r>
            <a:r>
              <a:rPr lang="en-GB" dirty="0"/>
              <a:t> </a:t>
            </a:r>
            <a:r>
              <a:rPr lang="en-GB" dirty="0" err="1"/>
              <a:t>organizovaná</a:t>
            </a:r>
            <a:r>
              <a:rPr lang="en-GB" dirty="0"/>
              <a:t> </a:t>
            </a:r>
            <a:r>
              <a:rPr lang="en-GB" dirty="0" err="1"/>
              <a:t>konverzácia</a:t>
            </a:r>
            <a:r>
              <a:rPr lang="en-GB" dirty="0"/>
              <a:t>, </a:t>
            </a:r>
            <a:r>
              <a:rPr lang="en-GB" dirty="0" err="1"/>
              <a:t>musí</a:t>
            </a:r>
            <a:r>
              <a:rPr lang="en-GB" dirty="0"/>
              <a:t> </a:t>
            </a:r>
            <a:r>
              <a:rPr lang="en-GB" dirty="0" err="1"/>
              <a:t>stimulovať</a:t>
            </a:r>
            <a:r>
              <a:rPr lang="en-GB" dirty="0"/>
              <a:t> </a:t>
            </a:r>
            <a:r>
              <a:rPr lang="en-GB" b="1" dirty="0" err="1"/>
              <a:t>spontánn</a:t>
            </a:r>
            <a:r>
              <a:rPr lang="hu-HU" b="1" dirty="0"/>
              <a:t>u</a:t>
            </a:r>
            <a:r>
              <a:rPr lang="en-GB" b="1" dirty="0"/>
              <a:t> </a:t>
            </a:r>
            <a:r>
              <a:rPr lang="en-GB" b="1" dirty="0" err="1"/>
              <a:t>konverzáciu</a:t>
            </a:r>
            <a:r>
              <a:rPr lang="en-GB" dirty="0"/>
              <a:t>.</a:t>
            </a:r>
            <a:endParaRPr lang="sk-SK" dirty="0"/>
          </a:p>
          <a:p>
            <a:pPr algn="just"/>
            <a:endParaRPr lang="sk-SK" dirty="0"/>
          </a:p>
          <a:p>
            <a:pPr algn="just"/>
            <a:r>
              <a:rPr lang="en-GB" dirty="0"/>
              <a:t> Je</a:t>
            </a:r>
            <a:r>
              <a:rPr lang="sk-SK" dirty="0"/>
              <a:t>j</a:t>
            </a:r>
            <a:r>
              <a:rPr lang="en-GB" dirty="0"/>
              <a:t> </a:t>
            </a:r>
            <a:r>
              <a:rPr lang="en-GB" dirty="0" err="1"/>
              <a:t>najhlavnejšie</a:t>
            </a:r>
            <a:r>
              <a:rPr lang="en-GB" dirty="0"/>
              <a:t> </a:t>
            </a:r>
            <a:r>
              <a:rPr lang="en-GB" dirty="0" err="1"/>
              <a:t>elementy</a:t>
            </a:r>
            <a:r>
              <a:rPr lang="en-GB" dirty="0"/>
              <a:t> </a:t>
            </a:r>
            <a:r>
              <a:rPr lang="en-GB" dirty="0" err="1"/>
              <a:t>sú</a:t>
            </a:r>
            <a:r>
              <a:rPr lang="en-GB" dirty="0"/>
              <a:t> </a:t>
            </a:r>
            <a:r>
              <a:rPr lang="en-GB" b="1" i="1" dirty="0" err="1"/>
              <a:t>komunikačné</a:t>
            </a:r>
            <a:r>
              <a:rPr lang="en-GB" b="1" i="1" dirty="0"/>
              <a:t> </a:t>
            </a:r>
            <a:r>
              <a:rPr lang="en-GB" b="1" i="1" dirty="0" err="1"/>
              <a:t>moduly</a:t>
            </a:r>
            <a:r>
              <a:rPr lang="sk-SK" b="1" i="1" dirty="0"/>
              <a:t>: </a:t>
            </a:r>
            <a:r>
              <a:rPr lang="en-GB" dirty="0" err="1"/>
              <a:t>dopredu</a:t>
            </a:r>
            <a:r>
              <a:rPr lang="en-GB" dirty="0"/>
              <a:t> </a:t>
            </a:r>
            <a:r>
              <a:rPr lang="en-GB" dirty="0" err="1"/>
              <a:t>určené</a:t>
            </a:r>
            <a:r>
              <a:rPr lang="en-GB" dirty="0"/>
              <a:t> </a:t>
            </a:r>
            <a:r>
              <a:rPr lang="en-GB" dirty="0" err="1"/>
              <a:t>tematické</a:t>
            </a:r>
            <a:r>
              <a:rPr lang="en-GB" dirty="0"/>
              <a:t> </a:t>
            </a:r>
            <a:r>
              <a:rPr lang="en-GB" dirty="0" err="1"/>
              <a:t>skupiny</a:t>
            </a:r>
            <a:r>
              <a:rPr lang="en-GB" dirty="0"/>
              <a:t>,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ktoré</a:t>
            </a:r>
            <a:r>
              <a:rPr lang="en-GB" dirty="0"/>
              <a:t> </a:t>
            </a:r>
            <a:r>
              <a:rPr lang="en-GB" dirty="0" err="1"/>
              <a:t>každý</a:t>
            </a:r>
            <a:r>
              <a:rPr lang="en-GB" dirty="0"/>
              <a:t> </a:t>
            </a:r>
            <a:r>
              <a:rPr lang="en-GB" dirty="0" err="1"/>
              <a:t>výskumník</a:t>
            </a:r>
            <a:r>
              <a:rPr lang="en-GB" dirty="0"/>
              <a:t> </a:t>
            </a:r>
            <a:r>
              <a:rPr lang="en-GB" dirty="0" err="1"/>
              <a:t>musí</a:t>
            </a:r>
            <a:r>
              <a:rPr lang="en-GB" dirty="0"/>
              <a:t> </a:t>
            </a:r>
            <a:r>
              <a:rPr lang="en-GB" dirty="0" err="1"/>
              <a:t>svoj</a:t>
            </a:r>
            <a:r>
              <a:rPr lang="sk-SK" dirty="0"/>
              <a:t>e</a:t>
            </a:r>
            <a:r>
              <a:rPr lang="en-GB" dirty="0"/>
              <a:t> interview </a:t>
            </a:r>
            <a:r>
              <a:rPr lang="en-GB" dirty="0" err="1"/>
              <a:t>budovať</a:t>
            </a:r>
            <a:r>
              <a:rPr lang="en-GB" dirty="0"/>
              <a:t>.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0454106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2374</TotalTime>
  <Words>1627</Words>
  <Application>Microsoft Office PowerPoint</Application>
  <PresentationFormat>Širokouhlá</PresentationFormat>
  <Paragraphs>422</Paragraphs>
  <Slides>35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Wingdings</vt:lpstr>
      <vt:lpstr>Motív Office</vt:lpstr>
      <vt:lpstr>2.  Metódy sociolingvistického výskumu</vt:lpstr>
      <vt:lpstr>Časť A  Vstup do problematiky</vt:lpstr>
      <vt:lpstr>Základné metodologické problémy</vt:lpstr>
      <vt:lpstr>Výskumné metódy</vt:lpstr>
      <vt:lpstr>Prezentácia programu PowerPoint</vt:lpstr>
      <vt:lpstr>Účastnícke pozorovanie</vt:lpstr>
      <vt:lpstr>Pozorovateľský paradox</vt:lpstr>
      <vt:lpstr>Matched-guide technique  (technika spárovaných stimulov)</vt:lpstr>
      <vt:lpstr>Sociolingvistická interview</vt:lpstr>
      <vt:lpstr>Formy interview</vt:lpstr>
      <vt:lpstr>Experiment: hľadanie odpovede</vt:lpstr>
      <vt:lpstr>Prezentácia programu PowerPoint</vt:lpstr>
      <vt:lpstr>Logistika výskumu</vt:lpstr>
      <vt:lpstr>Prezentácia programu PowerPoint</vt:lpstr>
      <vt:lpstr>Ako merať?</vt:lpstr>
      <vt:lpstr>Spôsoby spracovania</vt:lpstr>
      <vt:lpstr>Uplatnenie výsledkov / výstupov</vt:lpstr>
      <vt:lpstr>Jazykový zemepis a jazykové (nárečové) atlasy</vt:lpstr>
      <vt:lpstr>Základný prehľad</vt:lpstr>
      <vt:lpstr>Atlas slovenského jazyka</vt:lpstr>
      <vt:lpstr>Atlas slovenského jazyka</vt:lpstr>
      <vt:lpstr>Analytická mapa</vt:lpstr>
      <vt:lpstr>Syntetická mapa</vt:lpstr>
      <vt:lpstr>Atlas slovenského jazyka</vt:lpstr>
      <vt:lpstr>Slovanský jazykový atlas</vt:lpstr>
      <vt:lpstr>Celokarpatský dialektologický atlas</vt:lpstr>
      <vt:lpstr>Časť B  Výskumy</vt:lpstr>
      <vt:lpstr>Sándor János Tóth 2008: Teoretické a metodologické východiská výskumu slovenského jazyka v Maďarsku </vt:lpstr>
      <vt:lpstr>Prezentácia programu PowerPoint</vt:lpstr>
      <vt:lpstr>Prezentácia programu PowerPoint</vt:lpstr>
      <vt:lpstr>Prezentácia programu PowerPoint</vt:lpstr>
      <vt:lpstr>Sándor János Tóth 2019: The dominant language of bilingual speakers in South Slovakia.</vt:lpstr>
      <vt:lpstr>Korelácia miesta osvojovania a situácií používania slovenského jazyka</vt:lpstr>
      <vt:lpstr>Korelácia domimancie jazykov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 Metódy socilolingvistiky</dc:title>
  <dc:creator>user</dc:creator>
  <cp:lastModifiedBy>Vajda Barnabás</cp:lastModifiedBy>
  <cp:revision>56</cp:revision>
  <cp:lastPrinted>2018-11-14T09:39:21Z</cp:lastPrinted>
  <dcterms:created xsi:type="dcterms:W3CDTF">2018-10-20T08:55:54Z</dcterms:created>
  <dcterms:modified xsi:type="dcterms:W3CDTF">2019-12-11T09:57:58Z</dcterms:modified>
</cp:coreProperties>
</file>